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9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2A4B8-F61D-494F-AEF1-5B5B8764924D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01512-14F4-4868-AA2B-3B6011C4CC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7AF01D-EF2F-4876-8E81-00BBE64D1E96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96838"/>
            <a:ext cx="8135937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916113"/>
            <a:ext cx="8164512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13" y="4049713"/>
            <a:ext cx="8164512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A336EC-7F80-4192-AD2E-5BD72F5402C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96838"/>
            <a:ext cx="8135937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916113"/>
            <a:ext cx="4005262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41875" y="1916113"/>
            <a:ext cx="400685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C48A7F-25F6-40F0-AAC8-1CECA42B285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96838"/>
            <a:ext cx="8135937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4213" y="1916113"/>
            <a:ext cx="4005262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41875" y="1916113"/>
            <a:ext cx="400685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684213" y="4049713"/>
            <a:ext cx="8164512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E32D00-500A-4E1A-9D2B-0FA1CFB4EE1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4213" y="96838"/>
            <a:ext cx="8135937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4213" y="1916113"/>
            <a:ext cx="4005262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41875" y="1916113"/>
            <a:ext cx="400685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4213" y="4049713"/>
            <a:ext cx="4005262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41875" y="4049713"/>
            <a:ext cx="400685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DC6FA4-8F6E-4D4F-847E-86E8403B4AB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96838"/>
            <a:ext cx="8135937" cy="1412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916113"/>
            <a:ext cx="8164512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9841EE-7E46-493D-B9F9-81F0E3917A2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179390B-2564-48B1-8B88-A8A7E357740E}" type="datetimeFigureOut">
              <a:rPr lang="en-US" smtClean="0"/>
              <a:pPr/>
              <a:t>2/25/2015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1AEBF7C9-0B48-44DB-BE93-77ED1A21F3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pnkanimba@iprcsouth.ac.r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iprcsouth.ac.rw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cn.shareware-download.org/sde-for-jdeveloper-ce-for-mac-os-x-i2921-screenshot.php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eclipse.org/platform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java.com/" TargetMode="External"/><Relationship Id="rId4" Type="http://schemas.openxmlformats.org/officeDocument/2006/relationships/hyperlink" Target="http://java.sun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hyperlink" Target="http://java.sun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mailto:hpnkanimba@iprcsouth.ac.rw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914400"/>
            <a:ext cx="77724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 smtClean="0"/>
              <a:t>Object Oriented programming using Java </a:t>
            </a:r>
            <a:br>
              <a:rPr lang="en-US" altLang="zh-CN" sz="3600" dirty="0" smtClean="0"/>
            </a:br>
            <a:r>
              <a:rPr lang="en-US" altLang="zh-CN" sz="3600" dirty="0" smtClean="0"/>
              <a:t>Chapter1 – An Introduction to Java</a:t>
            </a:r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971800"/>
            <a:ext cx="6400800" cy="2590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000" dirty="0" smtClean="0"/>
              <a:t>KANIMBA Patrick</a:t>
            </a:r>
          </a:p>
          <a:p>
            <a:pPr eaLnBrk="1" hangingPunct="1"/>
            <a:r>
              <a:rPr lang="en-US" altLang="zh-CN" sz="2000" dirty="0" smtClean="0">
                <a:hlinkClick r:id="rId3"/>
              </a:rPr>
              <a:t>hpnkanimba@iprcsouth.ac.rw</a:t>
            </a:r>
            <a:endParaRPr lang="en-US" altLang="zh-CN" sz="2000" dirty="0" smtClean="0"/>
          </a:p>
          <a:p>
            <a:pPr eaLnBrk="1" hangingPunct="1"/>
            <a:r>
              <a:rPr lang="en-US" altLang="zh-CN" sz="2000" dirty="0" smtClean="0"/>
              <a:t>Department of Information and Communication Technology</a:t>
            </a:r>
          </a:p>
          <a:p>
            <a:pPr eaLnBrk="1" hangingPunct="1"/>
            <a:r>
              <a:rPr lang="en-US" altLang="zh-CN" sz="2000" dirty="0" smtClean="0"/>
              <a:t>Integrated Polytechnic Regional Center</a:t>
            </a:r>
          </a:p>
          <a:p>
            <a:pPr eaLnBrk="1" hangingPunct="1"/>
            <a:r>
              <a:rPr lang="en-US" altLang="zh-CN" sz="2000" dirty="0" err="1" smtClean="0"/>
              <a:t>Huye</a:t>
            </a:r>
            <a:r>
              <a:rPr lang="en-US" altLang="zh-CN" sz="2000" dirty="0" smtClean="0"/>
              <a:t> Campus</a:t>
            </a:r>
          </a:p>
          <a:p>
            <a:pPr eaLnBrk="1" hangingPunct="1"/>
            <a:r>
              <a:rPr lang="en-US" altLang="zh-CN" sz="2000" dirty="0" smtClean="0">
                <a:hlinkClick r:id="rId4"/>
              </a:rPr>
              <a:t>http://iprcsouth.ac.rw</a:t>
            </a:r>
            <a:endParaRPr lang="en-US" altLang="zh-CN" sz="2000" dirty="0" smtClean="0"/>
          </a:p>
          <a:p>
            <a:pPr eaLnBrk="1" hangingPunct="1"/>
            <a:endParaRPr lang="en-US" altLang="zh-CN" sz="2000" dirty="0" smtClean="0"/>
          </a:p>
          <a:p>
            <a:pPr eaLnBrk="1" hangingPunct="1"/>
            <a:endParaRPr lang="en-US" altLang="zh-CN" sz="2000" dirty="0" smtClean="0"/>
          </a:p>
          <a:p>
            <a:pPr eaLnBrk="1" hangingPunct="1"/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Java’s future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Enterprise information system</a:t>
            </a:r>
          </a:p>
          <a:p>
            <a:pPr eaLnBrk="1" hangingPunct="1"/>
            <a:r>
              <a:rPr lang="en-US" altLang="zh-CN" smtClean="0"/>
              <a:t>Mobile application</a:t>
            </a:r>
          </a:p>
          <a:p>
            <a:pPr eaLnBrk="1" hangingPunct="1"/>
            <a:r>
              <a:rPr lang="en-US" altLang="zh-CN" smtClean="0"/>
              <a:t>Distributed computing</a:t>
            </a:r>
          </a:p>
          <a:p>
            <a:pPr eaLnBrk="1" hangingPunct="1"/>
            <a:r>
              <a:rPr lang="en-US" altLang="zh-CN" smtClean="0"/>
              <a:t>Web services</a:t>
            </a:r>
          </a:p>
          <a:p>
            <a:pPr eaLnBrk="1" hangingPunct="1"/>
            <a:r>
              <a:rPr lang="en-US" altLang="zh-CN" smtClean="0"/>
              <a:t>Grid</a:t>
            </a:r>
          </a:p>
        </p:txBody>
      </p:sp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D7C0BBC2-3100-46DC-A604-8D049DE08E3D}" type="slidenum">
              <a:rPr lang="en-US" altLang="zh-CN"/>
              <a:pPr/>
              <a:t>10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Brief summary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Computer organization</a:t>
            </a:r>
          </a:p>
          <a:p>
            <a:pPr eaLnBrk="1" hangingPunct="1"/>
            <a:r>
              <a:rPr lang="en-US" altLang="zh-CN" smtClean="0"/>
              <a:t>Programming language</a:t>
            </a:r>
          </a:p>
          <a:p>
            <a:pPr eaLnBrk="1" hangingPunct="1"/>
            <a:r>
              <a:rPr lang="en-US" altLang="zh-CN" smtClean="0"/>
              <a:t>Java’s developer</a:t>
            </a:r>
          </a:p>
          <a:p>
            <a:pPr eaLnBrk="1" hangingPunct="1"/>
            <a:r>
              <a:rPr lang="en-US" altLang="zh-CN" smtClean="0"/>
              <a:t>Java’s creator</a:t>
            </a:r>
          </a:p>
          <a:p>
            <a:pPr eaLnBrk="1" hangingPunct="1"/>
            <a:r>
              <a:rPr lang="en-US" altLang="zh-CN" smtClean="0"/>
              <a:t>Java’s initial goal</a:t>
            </a:r>
          </a:p>
        </p:txBody>
      </p:sp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39F65053-6DA0-4312-BCAC-500D07FA6BE4}" type="slidenum">
              <a:rPr lang="en-US" altLang="zh-CN"/>
              <a:pPr/>
              <a:t>11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What is Java</a:t>
            </a:r>
          </a:p>
        </p:txBody>
      </p:sp>
      <p:sp>
        <p:nvSpPr>
          <p:cNvPr id="21507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 graceful O-O language</a:t>
            </a:r>
          </a:p>
        </p:txBody>
      </p:sp>
      <p:sp>
        <p:nvSpPr>
          <p:cNvPr id="2253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is an object-oriented programming language developed by Sun Microsystems</a:t>
            </a:r>
          </a:p>
        </p:txBody>
      </p:sp>
      <p:sp>
        <p:nvSpPr>
          <p:cNvPr id="2253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2410632C-FFF9-4EE2-9510-DE81D3B56EC9}" type="slidenum">
              <a:rPr lang="en-US" altLang="zh-CN"/>
              <a:pPr/>
              <a:t>13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Small, simple and portable</a:t>
            </a:r>
          </a:p>
        </p:txBody>
      </p:sp>
      <p:sp>
        <p:nvSpPr>
          <p:cNvPr id="2355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was designed to be small, simple, and portable across platforms and operating systems</a:t>
            </a:r>
          </a:p>
          <a:p>
            <a:pPr lvl="1" eaLnBrk="1" hangingPunct="1"/>
            <a:r>
              <a:rPr lang="en-US" altLang="zh-CN" smtClean="0"/>
              <a:t>at the source level</a:t>
            </a:r>
          </a:p>
          <a:p>
            <a:pPr lvl="1" eaLnBrk="1" hangingPunct="1"/>
            <a:r>
              <a:rPr lang="en-US" altLang="zh-CN" smtClean="0"/>
              <a:t>at the binary level</a:t>
            </a: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7E745617-B45B-422F-A7D3-CA42F59FA72B}" type="slidenum">
              <a:rPr lang="en-US" altLang="zh-CN"/>
              <a:pPr/>
              <a:t>14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Full-fledged language</a:t>
            </a:r>
          </a:p>
        </p:txBody>
      </p:sp>
      <p:sp>
        <p:nvSpPr>
          <p:cNvPr id="2458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was written as a full-fledged programming language in which you can accomplish the same sorts of tasks and solve the same sorts of problems that you can in other programming languages, such as C or C++.</a:t>
            </a:r>
          </a:p>
          <a:p>
            <a:pPr lvl="1" eaLnBrk="1" hangingPunct="1"/>
            <a:r>
              <a:rPr lang="en-US" altLang="zh-CN" smtClean="0"/>
              <a:t>simpler than C++</a:t>
            </a:r>
          </a:p>
          <a:p>
            <a:pPr lvl="1" eaLnBrk="1" hangingPunct="1"/>
            <a:r>
              <a:rPr lang="en-US" altLang="zh-CN" smtClean="0"/>
              <a:t>similar with C or C++</a:t>
            </a:r>
          </a:p>
        </p:txBody>
      </p:sp>
      <p:sp>
        <p:nvSpPr>
          <p:cNvPr id="2457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5F8E0B17-BABF-4CBF-BF1C-32E1557A11A5}" type="slidenum">
              <a:rPr lang="en-US" altLang="zh-CN"/>
              <a:pPr/>
              <a:t>15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Brief summary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is a graceful O-O language</a:t>
            </a:r>
          </a:p>
          <a:p>
            <a:pPr eaLnBrk="1" hangingPunct="1"/>
            <a:r>
              <a:rPr lang="en-US" altLang="zh-CN" smtClean="0"/>
              <a:t>Java is small, simple and portable</a:t>
            </a:r>
          </a:p>
          <a:p>
            <a:pPr eaLnBrk="1" hangingPunct="1"/>
            <a:r>
              <a:rPr lang="en-US" altLang="zh-CN" smtClean="0"/>
              <a:t>Java is a full-fledged language</a:t>
            </a:r>
          </a:p>
        </p:txBody>
      </p:sp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03B6CCD5-669F-46EC-8216-D84585C8B542}" type="slidenum">
              <a:rPr lang="en-US" altLang="zh-CN"/>
              <a:pPr/>
              <a:t>16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Java’s Features</a:t>
            </a:r>
          </a:p>
        </p:txBody>
      </p:sp>
      <p:sp>
        <p:nvSpPr>
          <p:cNvPr id="26627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Simple</a:t>
            </a:r>
          </a:p>
        </p:txBody>
      </p:sp>
      <p:sp>
        <p:nvSpPr>
          <p:cNvPr id="2765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Memory management is automatic</a:t>
            </a:r>
          </a:p>
          <a:p>
            <a:pPr eaLnBrk="1" hangingPunct="1"/>
            <a:r>
              <a:rPr lang="en-US" altLang="zh-CN" smtClean="0"/>
              <a:t>No pointers</a:t>
            </a:r>
          </a:p>
          <a:p>
            <a:pPr eaLnBrk="1" hangingPunct="1"/>
            <a:r>
              <a:rPr lang="en-US" altLang="zh-CN" smtClean="0"/>
              <a:t>Small core</a:t>
            </a:r>
          </a:p>
        </p:txBody>
      </p:sp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E2828C83-0DA0-41EA-A356-D000331E1FA2}" type="slidenum">
              <a:rPr lang="en-US" altLang="zh-CN"/>
              <a:pPr/>
              <a:t>18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Object-Oriented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Inheritance</a:t>
            </a:r>
          </a:p>
          <a:p>
            <a:pPr eaLnBrk="1" hangingPunct="1"/>
            <a:r>
              <a:rPr lang="en-US" altLang="zh-CN" smtClean="0"/>
              <a:t>Polymorphism</a:t>
            </a:r>
          </a:p>
          <a:p>
            <a:pPr eaLnBrk="1" hangingPunct="1"/>
            <a:r>
              <a:rPr lang="en-US" altLang="zh-CN" smtClean="0"/>
              <a:t>Overload</a:t>
            </a:r>
          </a:p>
        </p:txBody>
      </p:sp>
      <p:sp>
        <p:nvSpPr>
          <p:cNvPr id="2867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B55474EA-F579-41DF-8762-30397F7FDE70}" type="slidenum">
              <a:rPr lang="en-US" altLang="zh-CN"/>
              <a:pPr/>
              <a:t>19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</a:p>
        </p:txBody>
      </p:sp>
      <p:sp>
        <p:nvSpPr>
          <p:cNvPr id="11268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mtClean="0"/>
              <a:t>Java’s past, present and future</a:t>
            </a:r>
          </a:p>
          <a:p>
            <a:pPr eaLnBrk="1" hangingPunct="1"/>
            <a:r>
              <a:rPr lang="en-US" altLang="zh-CN" smtClean="0"/>
              <a:t>What is Java</a:t>
            </a:r>
          </a:p>
          <a:p>
            <a:pPr eaLnBrk="1" hangingPunct="1"/>
            <a:r>
              <a:rPr lang="en-US" altLang="zh-CN" smtClean="0"/>
              <a:t>Java’s features</a:t>
            </a:r>
          </a:p>
          <a:p>
            <a:pPr eaLnBrk="1" hangingPunct="1"/>
            <a:r>
              <a:rPr lang="en-US" altLang="zh-CN" smtClean="0"/>
              <a:t>The program types of Java</a:t>
            </a:r>
          </a:p>
          <a:p>
            <a:pPr eaLnBrk="1" hangingPunct="1"/>
            <a:r>
              <a:rPr lang="en-US" altLang="zh-CN" smtClean="0"/>
              <a:t>Development tools</a:t>
            </a:r>
          </a:p>
          <a:p>
            <a:pPr eaLnBrk="1" hangingPunct="1"/>
            <a:r>
              <a:rPr lang="en-US" altLang="zh-CN" smtClean="0"/>
              <a:t>The first Java program</a:t>
            </a:r>
          </a:p>
          <a:p>
            <a:pPr eaLnBrk="1" hangingPunct="1"/>
            <a:r>
              <a:rPr lang="en-US" altLang="zh-CN" smtClean="0"/>
              <a:t>Java vs. other languages</a:t>
            </a:r>
          </a:p>
          <a:p>
            <a:pPr eaLnBrk="1" hangingPunct="1"/>
            <a:r>
              <a:rPr lang="en-US" altLang="zh-CN" smtClean="0"/>
              <a:t>Summary</a:t>
            </a:r>
          </a:p>
        </p:txBody>
      </p:sp>
      <p:sp>
        <p:nvSpPr>
          <p:cNvPr id="11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7B263617-10DE-4B75-A240-9AA26480A3DF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Distributed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RMI</a:t>
            </a:r>
          </a:p>
          <a:p>
            <a:pPr eaLnBrk="1" hangingPunct="1"/>
            <a:r>
              <a:rPr lang="en-US" altLang="zh-CN" smtClean="0"/>
              <a:t>CORBA</a:t>
            </a:r>
          </a:p>
          <a:p>
            <a:pPr eaLnBrk="1" hangingPunct="1"/>
            <a:r>
              <a:rPr lang="en-US" altLang="zh-CN" smtClean="0"/>
              <a:t>Web Services</a:t>
            </a:r>
          </a:p>
        </p:txBody>
      </p:sp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F9234EAB-D582-46FC-8D8A-560D5DC626E3}" type="slidenum">
              <a:rPr lang="en-US" altLang="zh-CN"/>
              <a:pPr/>
              <a:t>20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Robust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Garbage collectors</a:t>
            </a:r>
          </a:p>
          <a:p>
            <a:pPr eaLnBrk="1" hangingPunct="1"/>
            <a:r>
              <a:rPr lang="en-US" altLang="zh-CN" smtClean="0"/>
              <a:t>Exception handling</a:t>
            </a:r>
          </a:p>
          <a:p>
            <a:pPr eaLnBrk="1" hangingPunct="1"/>
            <a:r>
              <a:rPr lang="en-US" altLang="zh-CN" smtClean="0"/>
              <a:t>Warning</a:t>
            </a:r>
          </a:p>
        </p:txBody>
      </p:sp>
      <p:sp>
        <p:nvSpPr>
          <p:cNvPr id="3072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B2103DA8-6FFD-4CDF-A92E-BEDE1A0403BB}" type="slidenum">
              <a:rPr lang="en-US" altLang="zh-CN"/>
              <a:pPr/>
              <a:t>21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Secure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No pointers</a:t>
            </a:r>
          </a:p>
          <a:p>
            <a:pPr eaLnBrk="1" hangingPunct="1"/>
            <a:r>
              <a:rPr lang="en-US" altLang="zh-CN" smtClean="0"/>
              <a:t>Sandbox</a:t>
            </a:r>
          </a:p>
        </p:txBody>
      </p:sp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9718E9E4-C39F-4241-AAB1-FEA2ACA32508}" type="slidenum">
              <a:rPr lang="en-US" altLang="zh-CN"/>
              <a:pPr/>
              <a:t>22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Architecture-neutral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Byte code</a:t>
            </a:r>
          </a:p>
          <a:p>
            <a:pPr eaLnBrk="1" hangingPunct="1"/>
            <a:r>
              <a:rPr lang="en-US" altLang="zh-CN" smtClean="0"/>
              <a:t>OS independent</a:t>
            </a:r>
          </a:p>
        </p:txBody>
      </p:sp>
      <p:sp>
        <p:nvSpPr>
          <p:cNvPr id="327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58DA1484-DDAF-4939-9552-EE529C1F6810}" type="slidenum">
              <a:rPr lang="en-US" altLang="zh-CN"/>
              <a:pPr/>
              <a:t>23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Portable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Portable Java program</a:t>
            </a:r>
          </a:p>
          <a:p>
            <a:pPr eaLnBrk="1" hangingPunct="1"/>
            <a:r>
              <a:rPr lang="en-US" altLang="zh-CN" smtClean="0"/>
              <a:t>Portable Java system</a:t>
            </a:r>
          </a:p>
        </p:txBody>
      </p:sp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2159ADE4-5F73-40C0-AF85-00E6A138BFB1}" type="slidenum">
              <a:rPr lang="en-US" altLang="zh-CN"/>
              <a:pPr/>
              <a:t>24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Interpreted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Compiler</a:t>
            </a:r>
          </a:p>
          <a:p>
            <a:pPr eaLnBrk="1" hangingPunct="1"/>
            <a:r>
              <a:rPr lang="en-US" altLang="zh-CN" smtClean="0"/>
              <a:t>Interpreter</a:t>
            </a:r>
          </a:p>
        </p:txBody>
      </p:sp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58FFE6D9-FD56-4BBF-B38D-BD467409550F}" type="slidenum">
              <a:rPr lang="en-US" altLang="zh-CN"/>
              <a:pPr/>
              <a:t>25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High performance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Byte code includes compiling information</a:t>
            </a:r>
          </a:p>
          <a:p>
            <a:pPr eaLnBrk="1" hangingPunct="1"/>
            <a:r>
              <a:rPr lang="en-US" altLang="zh-CN" smtClean="0"/>
              <a:t>Interpreter interprets byte code quickly</a:t>
            </a:r>
          </a:p>
        </p:txBody>
      </p:sp>
      <p:sp>
        <p:nvSpPr>
          <p:cNvPr id="358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D38027F7-0BA9-4B0A-9FBA-F76105F0F5B2}" type="slidenum">
              <a:rPr lang="en-US" altLang="zh-CN"/>
              <a:pPr/>
              <a:t>26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Multithread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Parallel task</a:t>
            </a:r>
          </a:p>
          <a:p>
            <a:pPr eaLnBrk="1" hangingPunct="1"/>
            <a:r>
              <a:rPr lang="en-US" altLang="zh-CN" smtClean="0"/>
              <a:t>Data sharing</a:t>
            </a:r>
          </a:p>
        </p:txBody>
      </p:sp>
      <p:sp>
        <p:nvSpPr>
          <p:cNvPr id="368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61245F12-8AD6-47EB-9A1B-EBD5393B0552}" type="slidenum">
              <a:rPr lang="en-US" altLang="zh-CN"/>
              <a:pPr/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Dynamic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Extended class lib</a:t>
            </a:r>
          </a:p>
          <a:p>
            <a:pPr eaLnBrk="1" hangingPunct="1"/>
            <a:r>
              <a:rPr lang="en-US" altLang="zh-CN" smtClean="0"/>
              <a:t>Multiple inheritance based on Interface </a:t>
            </a:r>
          </a:p>
        </p:txBody>
      </p:sp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4FD85616-FFE0-4A8E-B619-A1ED2B96CBC0}" type="slidenum">
              <a:rPr lang="en-US" altLang="zh-CN"/>
              <a:pPr/>
              <a:t>28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Brief summary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11 features of Java</a:t>
            </a:r>
          </a:p>
          <a:p>
            <a:pPr lvl="1" eaLnBrk="1" hangingPunct="1"/>
            <a:r>
              <a:rPr lang="en-US" altLang="zh-CN" smtClean="0"/>
              <a:t>Dynamic, Multithread, High performance, Interpreted, Portable, Architecture-neutral, Secure, Robust, Distributed, O-O, Simple</a:t>
            </a:r>
          </a:p>
        </p:txBody>
      </p:sp>
      <p:sp>
        <p:nvSpPr>
          <p:cNvPr id="389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DCD42C96-253A-4A9F-AE0E-34DC869C7E23}" type="slidenum">
              <a:rPr lang="en-US" altLang="zh-CN"/>
              <a:pPr/>
              <a:t>29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Java’s Past, Present and Future</a:t>
            </a:r>
          </a:p>
        </p:txBody>
      </p:sp>
      <p:sp>
        <p:nvSpPr>
          <p:cNvPr id="12291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Why Learn Java?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Platform-independent</a:t>
            </a:r>
          </a:p>
        </p:txBody>
      </p:sp>
      <p:pic>
        <p:nvPicPr>
          <p:cNvPr id="40964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16281" y="2817667"/>
            <a:ext cx="2495238" cy="2076740"/>
          </a:xfrm>
          <a:noFill/>
        </p:spPr>
      </p:pic>
      <p:pic>
        <p:nvPicPr>
          <p:cNvPr id="40965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62384" y="2451275"/>
            <a:ext cx="3086531" cy="2809524"/>
          </a:xfrm>
          <a:noFill/>
        </p:spPr>
      </p:pic>
      <p:sp>
        <p:nvSpPr>
          <p:cNvPr id="40962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491E80-48AA-4B90-9B8B-7CB8FC47551D}" type="slidenum">
              <a:rPr lang="en-US" altLang="zh-CN"/>
              <a:pPr/>
              <a:t>31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Object-Oriented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Take full advantage of O-O methodlogy</a:t>
            </a:r>
          </a:p>
          <a:p>
            <a:pPr eaLnBrk="1" hangingPunct="1"/>
            <a:r>
              <a:rPr lang="en-US" altLang="zh-CN" smtClean="0"/>
              <a:t>Create flexible, modular and reusable code</a:t>
            </a:r>
          </a:p>
          <a:p>
            <a:pPr eaLnBrk="1" hangingPunct="1"/>
            <a:r>
              <a:rPr lang="en-US" altLang="zh-CN" smtClean="0"/>
              <a:t>Includes powerful class libraries written in Java</a:t>
            </a:r>
          </a:p>
        </p:txBody>
      </p:sp>
      <p:sp>
        <p:nvSpPr>
          <p:cNvPr id="4198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1145DF-2DCE-4417-AB4C-51F6699A74F5}" type="slidenum">
              <a:rPr lang="en-US" altLang="zh-CN"/>
              <a:pPr/>
              <a:t>32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Easy to learn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is more powerful than C</a:t>
            </a:r>
          </a:p>
          <a:p>
            <a:pPr eaLnBrk="1" hangingPunct="1"/>
            <a:r>
              <a:rPr lang="en-US" altLang="zh-CN" smtClean="0"/>
              <a:t>Java is easier than C++</a:t>
            </a:r>
          </a:p>
          <a:p>
            <a:pPr eaLnBrk="1" hangingPunct="1"/>
            <a:r>
              <a:rPr lang="en-US" altLang="zh-CN" smtClean="0"/>
              <a:t>One of Java’s goal is small and simple</a:t>
            </a:r>
          </a:p>
          <a:p>
            <a:pPr eaLnBrk="1" hangingPunct="1"/>
            <a:r>
              <a:rPr lang="en-US" altLang="zh-CN" smtClean="0"/>
              <a:t>Easy to write, easy to compile, easy to debug</a:t>
            </a:r>
          </a:p>
          <a:p>
            <a:pPr eaLnBrk="1" hangingPunct="1"/>
            <a:r>
              <a:rPr lang="en-US" altLang="zh-CN" smtClean="0"/>
              <a:t>Easy to learn</a:t>
            </a:r>
          </a:p>
        </p:txBody>
      </p:sp>
      <p:sp>
        <p:nvSpPr>
          <p:cNvPr id="4301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407F7B-6D70-4956-8876-F2B680EE525C}" type="slidenum">
              <a:rPr lang="en-US" altLang="zh-CN"/>
              <a:pPr/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Brief summary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Platform-independent</a:t>
            </a:r>
          </a:p>
          <a:p>
            <a:pPr eaLnBrk="1" hangingPunct="1"/>
            <a:r>
              <a:rPr lang="en-US" altLang="zh-CN" smtClean="0"/>
              <a:t>Object-Oriented</a:t>
            </a:r>
          </a:p>
          <a:p>
            <a:pPr eaLnBrk="1" hangingPunct="1"/>
            <a:r>
              <a:rPr lang="en-US" altLang="zh-CN" smtClean="0"/>
              <a:t>Easy to learn</a:t>
            </a:r>
          </a:p>
        </p:txBody>
      </p:sp>
      <p:sp>
        <p:nvSpPr>
          <p:cNvPr id="440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DA683C-40B6-4B0C-ACE3-467BEEA85552}" type="slidenum">
              <a:rPr lang="en-US" altLang="zh-CN"/>
              <a:pPr/>
              <a:t>34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Types of Java Programs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Application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Run on local computer</a:t>
            </a:r>
          </a:p>
          <a:p>
            <a:pPr eaLnBrk="1" hangingPunct="1"/>
            <a:r>
              <a:rPr lang="en-US" altLang="zh-CN" dirty="0" smtClean="0"/>
              <a:t>Based on J2SE (SE: </a:t>
            </a:r>
            <a:r>
              <a:rPr lang="en-US" altLang="zh-CN" smtClean="0"/>
              <a:t>Standard Edition)</a:t>
            </a:r>
          </a:p>
        </p:txBody>
      </p:sp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D73876-354C-4930-B9E2-C9AACC2DF359}" type="slidenum">
              <a:rPr lang="en-US" altLang="zh-CN"/>
              <a:pPr/>
              <a:t>36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Applet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Run on web browser</a:t>
            </a:r>
          </a:p>
        </p:txBody>
      </p:sp>
      <p:sp>
        <p:nvSpPr>
          <p:cNvPr id="4710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C0F1D8-09BA-4F59-AD8B-2EA6B687E366}" type="slidenum">
              <a:rPr lang="en-US" altLang="zh-CN"/>
              <a:pPr/>
              <a:t>37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Servlet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Run on application server</a:t>
            </a:r>
          </a:p>
        </p:txBody>
      </p:sp>
      <p:sp>
        <p:nvSpPr>
          <p:cNvPr id="4813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EEB39B-9AC7-47CA-B75C-2F40EF8F531F}" type="slidenum">
              <a:rPr lang="en-US" altLang="zh-CN"/>
              <a:pPr/>
              <a:t>38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JavaBeans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Cannot run independently</a:t>
            </a:r>
          </a:p>
        </p:txBody>
      </p:sp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322203-57C8-4963-9732-D4263FE14F62}" type="slidenum">
              <a:rPr lang="en-US" altLang="zh-CN"/>
              <a:pPr/>
              <a:t>39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Computer Organization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smtClean="0"/>
              <a:t>Input unit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smtClean="0"/>
              <a:t>Mouse, keyboard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smtClean="0"/>
              <a:t>Output unit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smtClean="0"/>
              <a:t>Monitor, printer, audio speakers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smtClean="0"/>
              <a:t>Memory unit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smtClean="0"/>
              <a:t>RAM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smtClean="0"/>
              <a:t>Arithmetic and logic unit (ALU)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smtClean="0"/>
              <a:t>Performs calculations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smtClean="0"/>
              <a:t>Central processing unit (CPU)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smtClean="0"/>
              <a:t>Supervises operation of other devices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smtClean="0"/>
              <a:t>Secondary memory unit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smtClean="0"/>
              <a:t>Hard drives, floppy drives</a:t>
            </a:r>
          </a:p>
        </p:txBody>
      </p:sp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3FEDD1BC-EE5A-4222-8D32-B603A532019F}" type="slidenum">
              <a:rPr lang="en-US" altLang="zh-CN"/>
              <a:pPr/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Enterprise JavaBeans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Run on application server</a:t>
            </a:r>
          </a:p>
          <a:p>
            <a:pPr eaLnBrk="1" hangingPunct="1"/>
            <a:r>
              <a:rPr lang="en-US" altLang="zh-CN" smtClean="0"/>
              <a:t>Based on J2EE</a:t>
            </a:r>
          </a:p>
        </p:txBody>
      </p:sp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959ECB-C8B2-49EA-B572-39A5D24ED109}" type="slidenum">
              <a:rPr lang="en-US" altLang="zh-CN"/>
              <a:pPr/>
              <a:t>40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Development Tools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JBuilder</a:t>
            </a:r>
          </a:p>
        </p:txBody>
      </p:sp>
      <p:pic>
        <p:nvPicPr>
          <p:cNvPr id="52228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36" y="1447800"/>
            <a:ext cx="6607277" cy="4800600"/>
          </a:xfrm>
        </p:spPr>
      </p:pic>
      <p:sp>
        <p:nvSpPr>
          <p:cNvPr id="5222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4EBEFB-88A8-4581-B5CF-F47E24644D29}" type="slidenum">
              <a:rPr lang="en-US" altLang="zh-CN"/>
              <a:pPr/>
              <a:t>42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JDeveloper</a:t>
            </a:r>
          </a:p>
        </p:txBody>
      </p:sp>
      <p:pic>
        <p:nvPicPr>
          <p:cNvPr id="53252" name="Picture 7" descr="http://www.visual-paradigm.com/pads/images/sdejd_screenshot.gif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4375" y="1447800"/>
            <a:ext cx="6400800" cy="4800600"/>
          </a:xfrm>
        </p:spPr>
      </p:pic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954807-917D-4932-9BC9-BFEA4073C555}" type="slidenum">
              <a:rPr lang="en-US" altLang="zh-CN"/>
              <a:pPr/>
              <a:t>43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Visual Age for Java</a:t>
            </a:r>
          </a:p>
        </p:txBody>
      </p:sp>
      <p:pic>
        <p:nvPicPr>
          <p:cNvPr id="54276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36" y="1447800"/>
            <a:ext cx="6607277" cy="4800600"/>
          </a:xfrm>
        </p:spPr>
      </p:pic>
      <p:sp>
        <p:nvSpPr>
          <p:cNvPr id="5427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6B1649-2A82-4BAF-BAC1-D6CD773414B2}" type="slidenum">
              <a:rPr lang="en-US" altLang="zh-CN"/>
              <a:pPr/>
              <a:t>44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BEA WebLogic Workshop</a:t>
            </a:r>
          </a:p>
        </p:txBody>
      </p:sp>
      <p:pic>
        <p:nvPicPr>
          <p:cNvPr id="55300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36" y="1447800"/>
            <a:ext cx="6607277" cy="4800600"/>
          </a:xfrm>
        </p:spPr>
      </p:pic>
      <p:sp>
        <p:nvSpPr>
          <p:cNvPr id="5529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D1BCA5-99A9-49D6-B30D-E6CD3100FE0D}" type="slidenum">
              <a:rPr lang="en-US" altLang="zh-CN"/>
              <a:pPr/>
              <a:t>45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Eclipse</a:t>
            </a:r>
          </a:p>
        </p:txBody>
      </p:sp>
      <p:pic>
        <p:nvPicPr>
          <p:cNvPr id="56326" name="Picture 19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20356" y="1916113"/>
            <a:ext cx="2732976" cy="1981200"/>
          </a:xfrm>
          <a:noFill/>
        </p:spPr>
      </p:pic>
      <p:pic>
        <p:nvPicPr>
          <p:cNvPr id="56325" name="Picture 1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991233" y="1916113"/>
            <a:ext cx="3708134" cy="1981200"/>
          </a:xfrm>
          <a:noFill/>
        </p:spPr>
      </p:pic>
      <p:sp>
        <p:nvSpPr>
          <p:cNvPr id="56324" name="Rectangle 15"/>
          <p:cNvSpPr>
            <a:spLocks noGrp="1" noChangeArrowheads="1"/>
          </p:cNvSpPr>
          <p:nvPr>
            <p:ph type="body" sz="half" idx="3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Eclipse Platform</a:t>
            </a:r>
          </a:p>
          <a:p>
            <a:pPr eaLnBrk="1" hangingPunct="1"/>
            <a:r>
              <a:rPr lang="en-US" altLang="zh-CN" sz="2200" smtClean="0">
                <a:hlinkClick r:id="rId4"/>
              </a:rPr>
              <a:t>http://www.eclipse.org/platform</a:t>
            </a:r>
            <a:endParaRPr lang="en-US" altLang="zh-CN" sz="2200" smtClean="0"/>
          </a:p>
          <a:p>
            <a:pPr eaLnBrk="1" hangingPunct="1"/>
            <a:r>
              <a:rPr lang="en-US" altLang="zh-CN" sz="2200" smtClean="0"/>
              <a:t>Developed by the Apache Software Foundation</a:t>
            </a:r>
          </a:p>
        </p:txBody>
      </p:sp>
      <p:sp>
        <p:nvSpPr>
          <p:cNvPr id="56322" name="灯片编号占位符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9D8EF3-31DB-4DBA-8BCE-BED342F29E1C}" type="slidenum">
              <a:rPr lang="en-US" altLang="zh-CN"/>
              <a:pPr/>
              <a:t>46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Netbeans</a:t>
            </a:r>
          </a:p>
        </p:txBody>
      </p:sp>
      <p:pic>
        <p:nvPicPr>
          <p:cNvPr id="5734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600" y="1447800"/>
            <a:ext cx="7328350" cy="4800600"/>
          </a:xfrm>
          <a:noFill/>
        </p:spPr>
      </p:pic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CE899B-9712-4C22-B417-02C173AF47F8}" type="slidenum">
              <a:rPr lang="en-US" altLang="zh-CN"/>
              <a:pPr/>
              <a:t>47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JCreator</a:t>
            </a:r>
          </a:p>
        </p:txBody>
      </p:sp>
      <p:pic>
        <p:nvPicPr>
          <p:cNvPr id="5837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36" y="1447800"/>
            <a:ext cx="6607277" cy="4800600"/>
          </a:xfrm>
        </p:spPr>
      </p:pic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4F292-10FB-4122-8D15-79D03EE62EB0}" type="slidenum">
              <a:rPr lang="en-US" altLang="zh-CN"/>
              <a:pPr/>
              <a:t>48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IntelliJ</a:t>
            </a:r>
          </a:p>
        </p:txBody>
      </p:sp>
      <p:pic>
        <p:nvPicPr>
          <p:cNvPr id="59396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36" y="1447800"/>
            <a:ext cx="6607277" cy="4800600"/>
          </a:xfrm>
        </p:spPr>
      </p:pic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5B4558-4F9B-49EA-AA99-07E831D14B79}" type="slidenum">
              <a:rPr lang="en-US" altLang="zh-CN"/>
              <a:pPr/>
              <a:t>49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Programming languages</a:t>
            </a:r>
          </a:p>
        </p:txBody>
      </p:sp>
      <p:sp>
        <p:nvSpPr>
          <p:cNvPr id="14340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smtClean="0"/>
              <a:t>Machine language</a:t>
            </a:r>
          </a:p>
          <a:p>
            <a:pPr lvl="1" eaLnBrk="1" hangingPunct="1"/>
            <a:r>
              <a:rPr lang="en-US" altLang="zh-CN" smtClean="0"/>
              <a:t>“Natural language” of computer component</a:t>
            </a:r>
          </a:p>
          <a:p>
            <a:pPr lvl="1" eaLnBrk="1" hangingPunct="1"/>
            <a:r>
              <a:rPr lang="en-US" altLang="zh-CN" smtClean="0"/>
              <a:t>Machine dependent</a:t>
            </a:r>
          </a:p>
          <a:p>
            <a:pPr eaLnBrk="1" hangingPunct="1"/>
            <a:r>
              <a:rPr lang="en-US" altLang="zh-CN" smtClean="0"/>
              <a:t>Assembly language</a:t>
            </a:r>
          </a:p>
          <a:p>
            <a:pPr lvl="1" eaLnBrk="1" hangingPunct="1"/>
            <a:r>
              <a:rPr lang="en-US" altLang="zh-CN" smtClean="0"/>
              <a:t>English-like abbreviations represent computer operations</a:t>
            </a:r>
          </a:p>
          <a:p>
            <a:pPr lvl="1" eaLnBrk="1" hangingPunct="1"/>
            <a:r>
              <a:rPr lang="en-US" altLang="zh-CN" smtClean="0"/>
              <a:t>Translator programs convert to machine language</a:t>
            </a:r>
          </a:p>
          <a:p>
            <a:pPr eaLnBrk="1" hangingPunct="1"/>
            <a:r>
              <a:rPr lang="en-US" altLang="zh-CN" smtClean="0"/>
              <a:t>High-level language</a:t>
            </a:r>
          </a:p>
          <a:p>
            <a:pPr lvl="1" eaLnBrk="1" hangingPunct="1"/>
            <a:r>
              <a:rPr lang="en-US" altLang="zh-CN" smtClean="0"/>
              <a:t>“English-like” instructions</a:t>
            </a:r>
          </a:p>
          <a:p>
            <a:pPr lvl="1" eaLnBrk="1" hangingPunct="1"/>
            <a:r>
              <a:rPr lang="en-US" altLang="zh-CN" smtClean="0"/>
              <a:t>Compiler convert to machine language</a:t>
            </a:r>
          </a:p>
        </p:txBody>
      </p:sp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1A2D7DE4-FEE5-44E0-B01A-350EBA043E2F}" type="slidenum">
              <a:rPr lang="en-US" altLang="zh-CN"/>
              <a:pPr/>
              <a:t>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Textpad &amp; Notepad</a:t>
            </a:r>
          </a:p>
        </p:txBody>
      </p:sp>
      <p:pic>
        <p:nvPicPr>
          <p:cNvPr id="60420" name="Picture 9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00008" y="1916113"/>
            <a:ext cx="3373671" cy="1981200"/>
          </a:xfrm>
        </p:spPr>
      </p:pic>
      <p:pic>
        <p:nvPicPr>
          <p:cNvPr id="60421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5482965" y="1916113"/>
            <a:ext cx="2724669" cy="1981200"/>
          </a:xfrm>
        </p:spPr>
      </p:pic>
      <p:sp>
        <p:nvSpPr>
          <p:cNvPr id="60422" name="Rectangle 12"/>
          <p:cNvSpPr>
            <a:spLocks noGrp="1" noChangeArrowheads="1"/>
          </p:cNvSpPr>
          <p:nvPr>
            <p:ph type="body" sz="half" idx="3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The simplest tool: JDK + text editor</a:t>
            </a:r>
          </a:p>
        </p:txBody>
      </p:sp>
      <p:sp>
        <p:nvSpPr>
          <p:cNvPr id="60418" name="灯片编号占位符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8C44BE-6687-4867-AE8C-EEED99C18DE5}" type="slidenum">
              <a:rPr lang="en-US" altLang="zh-CN"/>
              <a:pPr/>
              <a:t>50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communities</a:t>
            </a:r>
          </a:p>
        </p:txBody>
      </p:sp>
      <p:graphicFrame>
        <p:nvGraphicFramePr>
          <p:cNvPr id="103476" name="Group 52"/>
          <p:cNvGraphicFramePr>
            <a:graphicFrameLocks noGrp="1"/>
          </p:cNvGraphicFramePr>
          <p:nvPr>
            <p:ph sz="quarter" idx="1"/>
          </p:nvPr>
        </p:nvGraphicFramePr>
        <p:xfrm>
          <a:off x="684213" y="1916113"/>
          <a:ext cx="4005262" cy="1981200"/>
        </p:xfrm>
        <a:graphic>
          <a:graphicData uri="http://schemas.openxmlformats.org/drawingml/2006/table">
            <a:tbl>
              <a:tblPr/>
              <a:tblGrid>
                <a:gridCol w="4005262"/>
              </a:tblGrid>
              <a:tr h="660400">
                <a:tc>
                  <a:txBody>
                    <a:bodyPr/>
                    <a:lstStyle/>
                    <a:p>
                      <a:pPr marL="419100" marR="0" lvl="0" indent="-419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AutoNum type="arabicPeriod"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hlinkClick r:id=""/>
                        </a:rPr>
                        <a:t>http://www.javaworld.com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419100" marR="0" lvl="0" indent="-419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AutoNum type="arabicPeriod" startAt="2"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hlinkClick r:id=""/>
                        </a:rPr>
                        <a:t>http://www.javapro.com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marL="419100" marR="0" lvl="0" indent="-4191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AutoNum type="arabicPeriod" startAt="3"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hlinkClick r:id=""/>
                        </a:rPr>
                        <a:t>http://gceclub.sun.com.cn/</a:t>
                      </a:r>
                      <a:endParaRPr kumimoji="0" lang="en-US" altLang="zh-CN" sz="2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44" name="Picture 19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5387624" y="1916113"/>
            <a:ext cx="2915352" cy="1981200"/>
          </a:xfrm>
        </p:spPr>
      </p:pic>
      <p:pic>
        <p:nvPicPr>
          <p:cNvPr id="61446" name="Picture 5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tretch>
            <a:fillRect/>
          </a:stretch>
        </p:blipFill>
        <p:spPr>
          <a:xfrm>
            <a:off x="1320356" y="4049713"/>
            <a:ext cx="2732976" cy="1981200"/>
          </a:xfrm>
        </p:spPr>
      </p:pic>
      <p:pic>
        <p:nvPicPr>
          <p:cNvPr id="61445" name="Picture 3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387624" y="4049713"/>
            <a:ext cx="2915352" cy="1981200"/>
          </a:xfrm>
        </p:spPr>
      </p:pic>
      <p:sp>
        <p:nvSpPr>
          <p:cNvPr id="61442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B76373-282E-404E-AB49-946D7066C164}" type="slidenum">
              <a:rPr lang="en-US" altLang="zh-CN"/>
              <a:pPr/>
              <a:t>51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Home</a:t>
            </a:r>
          </a:p>
        </p:txBody>
      </p:sp>
      <p:pic>
        <p:nvPicPr>
          <p:cNvPr id="62468" name="Picture 1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320356" y="1916113"/>
            <a:ext cx="2732976" cy="1981200"/>
          </a:xfrm>
        </p:spPr>
      </p:pic>
      <p:pic>
        <p:nvPicPr>
          <p:cNvPr id="62469" name="Picture 1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843332" y="1916113"/>
            <a:ext cx="4003935" cy="1981200"/>
          </a:xfrm>
        </p:spPr>
      </p:pic>
      <p:sp>
        <p:nvSpPr>
          <p:cNvPr id="62470" name="Rectangle 13"/>
          <p:cNvSpPr>
            <a:spLocks noGrp="1" noChangeArrowheads="1"/>
          </p:cNvSpPr>
          <p:nvPr>
            <p:ph type="body" sz="half" idx="3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>
                <a:hlinkClick r:id="rId4"/>
              </a:rPr>
              <a:t>http://java.sun.com</a:t>
            </a:r>
            <a:endParaRPr lang="en-US" altLang="zh-CN" sz="2200" smtClean="0"/>
          </a:p>
          <a:p>
            <a:pPr eaLnBrk="1" hangingPunct="1"/>
            <a:r>
              <a:rPr lang="en-US" altLang="zh-CN" sz="2200" smtClean="0">
                <a:hlinkClick r:id="rId5"/>
              </a:rPr>
              <a:t>http://www.java.com</a:t>
            </a:r>
            <a:endParaRPr lang="en-US" altLang="zh-CN" sz="2200" smtClean="0"/>
          </a:p>
        </p:txBody>
      </p:sp>
      <p:sp>
        <p:nvSpPr>
          <p:cNvPr id="62466" name="灯片编号占位符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39A99C-7796-4267-B911-232149AF5F11}" type="slidenum">
              <a:rPr lang="en-US" altLang="zh-CN"/>
              <a:pPr/>
              <a:t>52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supported companies</a:t>
            </a:r>
          </a:p>
        </p:txBody>
      </p:sp>
      <p:pic>
        <p:nvPicPr>
          <p:cNvPr id="6349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29168" y="1916113"/>
            <a:ext cx="2915352" cy="1981200"/>
          </a:xfrm>
        </p:spPr>
      </p:pic>
      <p:pic>
        <p:nvPicPr>
          <p:cNvPr id="63493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5387624" y="1916113"/>
            <a:ext cx="2915352" cy="1981200"/>
          </a:xfrm>
        </p:spPr>
      </p:pic>
      <p:pic>
        <p:nvPicPr>
          <p:cNvPr id="63494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tretch>
            <a:fillRect/>
          </a:stretch>
        </p:blipFill>
        <p:spPr>
          <a:xfrm>
            <a:off x="1229168" y="4049713"/>
            <a:ext cx="2915352" cy="1981200"/>
          </a:xfrm>
        </p:spPr>
      </p:pic>
      <p:pic>
        <p:nvPicPr>
          <p:cNvPr id="63495" name="Picture 7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402314" y="4049713"/>
            <a:ext cx="2885972" cy="1981200"/>
          </a:xfrm>
        </p:spPr>
      </p:pic>
      <p:sp>
        <p:nvSpPr>
          <p:cNvPr id="63490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FF4D78-06F0-4A54-947B-65CBEA57F6C8}" type="slidenum">
              <a:rPr lang="en-US" altLang="zh-CN"/>
              <a:pPr/>
              <a:t>53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Target version and tools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Target JDK version of this class</a:t>
            </a:r>
          </a:p>
          <a:p>
            <a:pPr lvl="1" eaLnBrk="1" hangingPunct="1"/>
            <a:r>
              <a:rPr lang="en-US" altLang="zh-CN" smtClean="0"/>
              <a:t>J2SDK 6.0</a:t>
            </a:r>
          </a:p>
          <a:p>
            <a:pPr eaLnBrk="1" hangingPunct="1"/>
            <a:r>
              <a:rPr lang="en-US" altLang="zh-CN" smtClean="0"/>
              <a:t>Recommended development tools</a:t>
            </a:r>
          </a:p>
          <a:p>
            <a:pPr lvl="1" eaLnBrk="1" hangingPunct="1"/>
            <a:r>
              <a:rPr lang="en-US" altLang="zh-CN" smtClean="0"/>
              <a:t>Netbeans 5.5 - provided by SUN</a:t>
            </a:r>
          </a:p>
          <a:p>
            <a:pPr lvl="1" eaLnBrk="1" hangingPunct="1"/>
            <a:r>
              <a:rPr lang="en-US" altLang="zh-CN" smtClean="0"/>
              <a:t>Eclipse Platform 3.1 - provided by Apache</a:t>
            </a:r>
          </a:p>
        </p:txBody>
      </p:sp>
      <p:sp>
        <p:nvSpPr>
          <p:cNvPr id="645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5AFCD6-484E-4370-9D7F-0B598AE1FFDB}" type="slidenum">
              <a:rPr lang="en-US" altLang="zh-CN"/>
              <a:pPr/>
              <a:t>54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How to get the software?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hlinkClick r:id="rId2"/>
              </a:rPr>
              <a:t>http://java.sun.com</a:t>
            </a:r>
            <a:endParaRPr lang="en-US" altLang="zh-CN" smtClean="0"/>
          </a:p>
          <a:p>
            <a:pPr eaLnBrk="1" hangingPunct="1"/>
            <a:r>
              <a:rPr lang="en-US" altLang="zh-CN" smtClean="0">
                <a:hlinkClick r:id="rId3"/>
              </a:rPr>
              <a:t>http://www.</a:t>
            </a:r>
            <a:r>
              <a:rPr lang="en-US" altLang="zh-CN" b="1" smtClean="0">
                <a:hlinkClick r:id="rId3"/>
              </a:rPr>
              <a:t>eclipse</a:t>
            </a:r>
            <a:r>
              <a:rPr lang="en-US" altLang="zh-CN" smtClean="0">
                <a:hlinkClick r:id="rId3"/>
              </a:rPr>
              <a:t>.org</a:t>
            </a:r>
            <a:endParaRPr lang="en-US" altLang="zh-CN" smtClean="0"/>
          </a:p>
        </p:txBody>
      </p:sp>
      <p:sp>
        <p:nvSpPr>
          <p:cNvPr id="6553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6281BB-8093-49EF-BE21-CEBFD7370487}" type="slidenum">
              <a:rPr lang="en-US" altLang="zh-CN"/>
              <a:pPr/>
              <a:t>55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Brief Summary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Development tools</a:t>
            </a:r>
          </a:p>
          <a:p>
            <a:pPr eaLnBrk="1" hangingPunct="1"/>
            <a:r>
              <a:rPr lang="en-US" altLang="zh-CN" smtClean="0"/>
              <a:t>Target version</a:t>
            </a:r>
          </a:p>
          <a:p>
            <a:pPr eaLnBrk="1" hangingPunct="1"/>
            <a:r>
              <a:rPr lang="en-US" altLang="zh-CN" smtClean="0"/>
              <a:t>Recommended tools</a:t>
            </a:r>
          </a:p>
          <a:p>
            <a:pPr eaLnBrk="1" hangingPunct="1"/>
            <a:r>
              <a:rPr lang="en-US" altLang="zh-CN" smtClean="0"/>
              <a:t>Where can we get it</a:t>
            </a:r>
          </a:p>
        </p:txBody>
      </p:sp>
      <p:sp>
        <p:nvSpPr>
          <p:cNvPr id="6656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D9EFD0-C2E0-4146-A229-CD5DDFC7C86F}" type="slidenum">
              <a:rPr lang="en-US" altLang="zh-CN"/>
              <a:pPr/>
              <a:t>56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First Java Program</a:t>
            </a:r>
          </a:p>
        </p:txBody>
      </p:sp>
      <p:sp>
        <p:nvSpPr>
          <p:cNvPr id="67587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Hello World!</a:t>
            </a:r>
          </a:p>
        </p:txBody>
      </p:sp>
      <p:graphicFrame>
        <p:nvGraphicFramePr>
          <p:cNvPr id="95264" name="Group 32"/>
          <p:cNvGraphicFramePr>
            <a:graphicFrameLocks noGrp="1"/>
          </p:cNvGraphicFramePr>
          <p:nvPr>
            <p:ph type="tbl" idx="1"/>
          </p:nvPr>
        </p:nvGraphicFramePr>
        <p:xfrm>
          <a:off x="684213" y="1916113"/>
          <a:ext cx="8164512" cy="4114800"/>
        </p:xfrm>
        <a:graphic>
          <a:graphicData uri="http://schemas.openxmlformats.org/drawingml/2006/table">
            <a:tbl>
              <a:tblPr/>
              <a:tblGrid>
                <a:gridCol w="8164512"/>
              </a:tblGrid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HelloWorld.java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1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package lesson1;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/**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* @patty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* The first Java program of Java Class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*/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public class </a:t>
                      </a:r>
                      <a:r>
                        <a:rPr kumimoji="0" lang="en-US" altLang="zh-CN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HelloWorld</a:t>
                      </a: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public static void main(String[] </a:t>
                      </a:r>
                      <a:r>
                        <a:rPr kumimoji="0" lang="en-US" altLang="zh-CN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args</a:t>
                      </a: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    </a:t>
                      </a:r>
                      <a:r>
                        <a:rPr kumimoji="0" lang="en-US" altLang="zh-CN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System.out.println</a:t>
                      </a: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( "Hello World!" 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   }//main()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}/* </a:t>
                      </a:r>
                      <a:r>
                        <a:rPr kumimoji="0" lang="en-US" altLang="zh-CN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HelloWorld</a:t>
                      </a: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*/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AFF43F-BC90-4C9A-83D1-F25186E254A8}" type="slidenum">
              <a:rPr lang="en-US" altLang="zh-CN"/>
              <a:pPr/>
              <a:t>58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File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HelloWorld.java</a:t>
            </a:r>
          </a:p>
          <a:p>
            <a:pPr eaLnBrk="1" hangingPunct="1"/>
            <a:r>
              <a:rPr lang="en-US" altLang="zh-CN" smtClean="0"/>
              <a:t>not helloworld.java, helloWorld.java…</a:t>
            </a:r>
          </a:p>
        </p:txBody>
      </p:sp>
      <p:sp>
        <p:nvSpPr>
          <p:cNvPr id="696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0795DC2-63EE-4236-8359-3742629F9880}" type="slidenum">
              <a:rPr lang="en-US" altLang="zh-CN"/>
              <a:pPr/>
              <a:t>59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mtClean="0"/>
              <a:t>Some representative languages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dirty="0" smtClean="0"/>
              <a:t>Structural programming language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FORTRAN (IBM Mathematical </a:t>
            </a:r>
            <a:r>
              <a:rPr lang="en-US" altLang="zh-CN" sz="2000" dirty="0" err="1" smtClean="0"/>
              <a:t>FORmula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TRANslation</a:t>
            </a:r>
            <a:r>
              <a:rPr lang="en-US" altLang="zh-CN" sz="2000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BASIC (Beginner‘s All Purpose Symbolic Instruction Code)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COBOL (Common Business Oriented Language)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PASCAL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 smtClean="0"/>
              <a:t>Object-Oriented programming language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C# (C Sharp): Microsoft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C++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Object Pascal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err="1" smtClean="0"/>
              <a:t>SmallTalk</a:t>
            </a:r>
            <a:endParaRPr lang="en-US" altLang="zh-CN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err="1" smtClean="0"/>
              <a:t>Ada</a:t>
            </a:r>
            <a:endParaRPr lang="en-US" altLang="zh-CN" sz="2000" dirty="0" smtClean="0"/>
          </a:p>
        </p:txBody>
      </p:sp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657E1B11-0D3E-4DA5-A40B-2C3095D291B5}" type="slidenum">
              <a:rPr lang="en-US" altLang="zh-CN"/>
              <a:pPr/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Package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“package lesson1;”</a:t>
            </a:r>
          </a:p>
          <a:p>
            <a:pPr lvl="1" eaLnBrk="1" hangingPunct="1"/>
            <a:r>
              <a:rPr lang="en-US" altLang="zh-CN" smtClean="0"/>
              <a:t>package</a:t>
            </a:r>
          </a:p>
          <a:p>
            <a:pPr eaLnBrk="1" hangingPunct="1"/>
            <a:r>
              <a:rPr lang="en-US" altLang="zh-CN" smtClean="0"/>
              <a:t>package name = directory name</a:t>
            </a:r>
          </a:p>
        </p:txBody>
      </p:sp>
      <p:sp>
        <p:nvSpPr>
          <p:cNvPr id="7065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B5D847-F948-452A-9B62-4E0414831228}" type="slidenum">
              <a:rPr lang="en-US" altLang="zh-CN"/>
              <a:pPr/>
              <a:t>60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Class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“public class HelloWorld { … }”</a:t>
            </a:r>
          </a:p>
          <a:p>
            <a:pPr lvl="1" eaLnBrk="1" hangingPunct="1"/>
            <a:r>
              <a:rPr lang="en-US" altLang="zh-CN" smtClean="0"/>
              <a:t>public</a:t>
            </a:r>
          </a:p>
          <a:p>
            <a:pPr lvl="1" eaLnBrk="1" hangingPunct="1"/>
            <a:r>
              <a:rPr lang="en-US" altLang="zh-CN" smtClean="0"/>
              <a:t>class</a:t>
            </a:r>
          </a:p>
          <a:p>
            <a:pPr lvl="1" eaLnBrk="1" hangingPunct="1"/>
            <a:r>
              <a:rPr lang="en-US" altLang="zh-CN" smtClean="0"/>
              <a:t>bracket</a:t>
            </a:r>
          </a:p>
          <a:p>
            <a:pPr eaLnBrk="1" hangingPunct="1"/>
            <a:r>
              <a:rPr lang="en-US" altLang="zh-CN" smtClean="0"/>
              <a:t>public class name = file name</a:t>
            </a:r>
          </a:p>
          <a:p>
            <a:pPr eaLnBrk="1" hangingPunct="1"/>
            <a:r>
              <a:rPr lang="en-US" altLang="zh-CN" smtClean="0"/>
              <a:t>One </a:t>
            </a:r>
            <a:r>
              <a:rPr lang="en-US" altLang="zh-CN" i="1" smtClean="0"/>
              <a:t>.java</a:t>
            </a:r>
            <a:r>
              <a:rPr lang="en-US" altLang="zh-CN" smtClean="0"/>
              <a:t> file can includes more than one class, but only one public class can be defined in it.</a:t>
            </a:r>
          </a:p>
        </p:txBody>
      </p:sp>
      <p:sp>
        <p:nvSpPr>
          <p:cNvPr id="716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EA3CE1-0182-4360-B3D8-9964BD2139A3}" type="slidenum">
              <a:rPr lang="en-US" altLang="zh-CN"/>
              <a:pPr/>
              <a:t>61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Comment</a:t>
            </a:r>
          </a:p>
        </p:txBody>
      </p:sp>
      <p:graphicFrame>
        <p:nvGraphicFramePr>
          <p:cNvPr id="287775" name="Group 31"/>
          <p:cNvGraphicFramePr>
            <a:graphicFrameLocks noGrp="1"/>
          </p:cNvGraphicFramePr>
          <p:nvPr>
            <p:ph type="tbl" idx="1"/>
          </p:nvPr>
        </p:nvGraphicFramePr>
        <p:xfrm>
          <a:off x="684213" y="1916113"/>
          <a:ext cx="8164512" cy="4170173"/>
        </p:xfrm>
        <a:graphic>
          <a:graphicData uri="http://schemas.openxmlformats.org/drawingml/2006/table">
            <a:tbl>
              <a:tblPr/>
              <a:tblGrid>
                <a:gridCol w="8164512"/>
              </a:tblGrid>
              <a:tr h="2182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/**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* @</a:t>
                      </a:r>
                      <a:r>
                        <a:rPr kumimoji="0" lang="en-US" altLang="zh-CN" sz="2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authorPatty</a:t>
                      </a:r>
                      <a:endParaRPr kumimoji="0" lang="en-US" altLang="zh-CN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* The first Java program of Java Class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 */</a:t>
                      </a:r>
                      <a:endParaRPr kumimoji="0" lang="en-US" altLang="zh-CN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4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//main()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}/* HelloWorld */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zh-CN" sz="3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70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C274CE-FCE3-4D17-AD01-4C597044172B}" type="slidenum">
              <a:rPr lang="en-US" altLang="zh-CN"/>
              <a:pPr/>
              <a:t>62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Method</a:t>
            </a:r>
          </a:p>
        </p:txBody>
      </p:sp>
      <p:sp>
        <p:nvSpPr>
          <p:cNvPr id="737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“public static void main( String[] args ) {…}”</a:t>
            </a:r>
          </a:p>
          <a:p>
            <a:pPr lvl="1" eaLnBrk="1" hangingPunct="1"/>
            <a:r>
              <a:rPr lang="en-US" altLang="zh-CN" smtClean="0"/>
              <a:t>public</a:t>
            </a:r>
          </a:p>
          <a:p>
            <a:pPr lvl="1" eaLnBrk="1" hangingPunct="1"/>
            <a:r>
              <a:rPr lang="en-US" altLang="zh-CN" smtClean="0"/>
              <a:t>static</a:t>
            </a:r>
          </a:p>
          <a:p>
            <a:pPr lvl="1" eaLnBrk="1" hangingPunct="1"/>
            <a:r>
              <a:rPr lang="en-US" altLang="zh-CN" smtClean="0"/>
              <a:t>void</a:t>
            </a:r>
          </a:p>
          <a:p>
            <a:pPr lvl="1" eaLnBrk="1" hangingPunct="1"/>
            <a:r>
              <a:rPr lang="en-US" altLang="zh-CN" smtClean="0"/>
              <a:t>String[] args</a:t>
            </a:r>
          </a:p>
          <a:p>
            <a:pPr lvl="1" eaLnBrk="1" hangingPunct="1"/>
            <a:r>
              <a:rPr lang="en-US" altLang="zh-CN" smtClean="0"/>
              <a:t>bracket</a:t>
            </a:r>
          </a:p>
        </p:txBody>
      </p:sp>
      <p:sp>
        <p:nvSpPr>
          <p:cNvPr id="7373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B68B49-5FE0-45F2-B400-CD4834A6CF10}" type="slidenum">
              <a:rPr lang="en-US" altLang="zh-CN"/>
              <a:pPr/>
              <a:t>63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Print screen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“System.out.println( … );”</a:t>
            </a:r>
          </a:p>
          <a:p>
            <a:pPr lvl="1" eaLnBrk="1" hangingPunct="1"/>
            <a:r>
              <a:rPr lang="en-US" altLang="zh-CN" smtClean="0"/>
              <a:t>print</a:t>
            </a:r>
          </a:p>
          <a:p>
            <a:pPr lvl="1" eaLnBrk="1" hangingPunct="1"/>
            <a:r>
              <a:rPr lang="en-US" altLang="zh-CN" smtClean="0"/>
              <a:t>println</a:t>
            </a:r>
          </a:p>
        </p:txBody>
      </p:sp>
      <p:sp>
        <p:nvSpPr>
          <p:cNvPr id="747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A35EE6-663F-40D6-B22E-698C0614CB6C}" type="slidenum">
              <a:rPr lang="en-US" altLang="zh-CN"/>
              <a:pPr/>
              <a:t>64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String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“Hello World!”</a:t>
            </a:r>
          </a:p>
        </p:txBody>
      </p:sp>
      <p:sp>
        <p:nvSpPr>
          <p:cNvPr id="7577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40DE70-D4AD-4EF5-8ABE-C2942908513A}" type="slidenum">
              <a:rPr lang="en-US" altLang="zh-CN"/>
              <a:pPr/>
              <a:t>65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environment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systems contain: </a:t>
            </a:r>
          </a:p>
          <a:p>
            <a:pPr lvl="1" eaLnBrk="1" hangingPunct="1"/>
            <a:r>
              <a:rPr lang="en-US" altLang="zh-CN" smtClean="0"/>
              <a:t>Environment</a:t>
            </a:r>
          </a:p>
          <a:p>
            <a:pPr lvl="1" eaLnBrk="1" hangingPunct="1"/>
            <a:r>
              <a:rPr lang="en-US" altLang="zh-CN" smtClean="0"/>
              <a:t>Language</a:t>
            </a:r>
          </a:p>
          <a:p>
            <a:pPr lvl="1" eaLnBrk="1" hangingPunct="1"/>
            <a:r>
              <a:rPr lang="en-US" altLang="zh-CN" smtClean="0"/>
              <a:t>APIs</a:t>
            </a:r>
          </a:p>
          <a:p>
            <a:pPr lvl="1" eaLnBrk="1" hangingPunct="1"/>
            <a:r>
              <a:rPr lang="en-US" altLang="zh-CN" smtClean="0"/>
              <a:t>Class libraries</a:t>
            </a:r>
          </a:p>
        </p:txBody>
      </p:sp>
      <p:sp>
        <p:nvSpPr>
          <p:cNvPr id="768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A8AE06-54BE-4B3B-AC7C-A24EB0574119}" type="slidenum">
              <a:rPr lang="en-US" altLang="zh-CN"/>
              <a:pPr/>
              <a:t>66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How “hello world” runs?</a:t>
            </a:r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200" smtClean="0"/>
              <a:t>Edit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/>
              <a:t>Programmer writes program (and stores program on disk)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smtClean="0"/>
              <a:t>Compile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/>
              <a:t>Compiler creates </a:t>
            </a:r>
            <a:r>
              <a:rPr lang="en-US" altLang="zh-CN" sz="2000" i="1" smtClean="0"/>
              <a:t>bytecodes</a:t>
            </a:r>
            <a:r>
              <a:rPr lang="en-US" altLang="zh-CN" sz="2000" smtClean="0"/>
              <a:t> from 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smtClean="0"/>
              <a:t>Load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/>
              <a:t>Class loader stores bytecodes in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smtClean="0"/>
              <a:t>Verify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/>
              <a:t>Verifier ensures bytecodes do not violate security requirements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smtClean="0"/>
              <a:t>Execute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/>
              <a:t>Interpreter translates bytecodes into machine language</a:t>
            </a:r>
          </a:p>
        </p:txBody>
      </p:sp>
      <p:sp>
        <p:nvSpPr>
          <p:cNvPr id="7782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63DF36-378B-4B35-B339-4ED36209236B}" type="slidenum">
              <a:rPr lang="en-US" altLang="zh-CN"/>
              <a:pPr/>
              <a:t>67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Phase 1: edit</a:t>
            </a:r>
          </a:p>
        </p:txBody>
      </p:sp>
      <p:graphicFrame>
        <p:nvGraphicFramePr>
          <p:cNvPr id="1026" name="Object 11"/>
          <p:cNvGraphicFramePr>
            <a:graphicFrameLocks noChangeAspect="1"/>
          </p:cNvGraphicFramePr>
          <p:nvPr>
            <p:ph sz="half" idx="1"/>
          </p:nvPr>
        </p:nvGraphicFramePr>
        <p:xfrm>
          <a:off x="3046413" y="2501900"/>
          <a:ext cx="3438525" cy="809625"/>
        </p:xfrm>
        <a:graphic>
          <a:graphicData uri="http://schemas.openxmlformats.org/presentationml/2006/ole">
            <p:oleObj spid="_x0000_s1026" name="图片" r:id="rId3" imgW="3438360" imgH="809640" progId="Word.Picture.8">
              <p:embed/>
            </p:oleObj>
          </a:graphicData>
        </a:graphic>
      </p:graphicFrame>
      <p:sp>
        <p:nvSpPr>
          <p:cNvPr id="1029" name="Rectangle 12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Programs is created in an editor and stored on disk</a:t>
            </a:r>
          </a:p>
        </p:txBody>
      </p:sp>
      <p:sp>
        <p:nvSpPr>
          <p:cNvPr id="1027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22E4A3-6E8D-451F-A4A5-9E00867AD6A5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Phase 2: Compile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ph sz="half" idx="1"/>
          </p:nvPr>
        </p:nvGraphicFramePr>
        <p:xfrm>
          <a:off x="3046413" y="2501900"/>
          <a:ext cx="3438525" cy="809625"/>
        </p:xfrm>
        <a:graphic>
          <a:graphicData uri="http://schemas.openxmlformats.org/presentationml/2006/ole">
            <p:oleObj spid="_x0000_s2050" name="图片" r:id="rId3" imgW="3438360" imgH="809640" progId="Word.Picture.8">
              <p:embed/>
            </p:oleObj>
          </a:graphicData>
        </a:graphic>
      </p:graphicFrame>
      <p:sp>
        <p:nvSpPr>
          <p:cNvPr id="2053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Compiler creates byte codes and stores them on disk</a:t>
            </a:r>
          </a:p>
        </p:txBody>
      </p:sp>
      <p:sp>
        <p:nvSpPr>
          <p:cNvPr id="2051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08A63A-B10A-4903-9EDC-CDD4F6C18716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0" y="3024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Who develops Java?</a:t>
            </a:r>
          </a:p>
        </p:txBody>
      </p:sp>
      <p:pic>
        <p:nvPicPr>
          <p:cNvPr id="16388" name="Picture 1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90073" y="2506607"/>
            <a:ext cx="1552792" cy="800212"/>
          </a:xfrm>
        </p:spPr>
      </p:pic>
      <p:sp>
        <p:nvSpPr>
          <p:cNvPr id="16389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The Java language was developed at Sun Microsystems in 1991 as part of a research project to develop software for consumer electronics devices. </a:t>
            </a:r>
          </a:p>
        </p:txBody>
      </p:sp>
      <p:sp>
        <p:nvSpPr>
          <p:cNvPr id="16386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AD6E59EC-A3F1-4F14-BF5B-2712D1E7B517}" type="slidenum">
              <a:rPr lang="en-US" altLang="zh-CN"/>
              <a:pPr/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Phase 3: Load</a:t>
            </a:r>
          </a:p>
        </p:txBody>
      </p:sp>
      <p:graphicFrame>
        <p:nvGraphicFramePr>
          <p:cNvPr id="3074" name="Object 14"/>
          <p:cNvGraphicFramePr>
            <a:graphicFrameLocks noChangeAspect="1"/>
          </p:cNvGraphicFramePr>
          <p:nvPr>
            <p:ph sz="half" idx="1"/>
          </p:nvPr>
        </p:nvGraphicFramePr>
        <p:xfrm>
          <a:off x="3057525" y="1916113"/>
          <a:ext cx="3414713" cy="1981200"/>
        </p:xfrm>
        <a:graphic>
          <a:graphicData uri="http://schemas.openxmlformats.org/presentationml/2006/ole">
            <p:oleObj spid="_x0000_s3074" name="图片" r:id="rId3" imgW="3448080" imgH="2000160" progId="Word.Picture.8">
              <p:embed/>
            </p:oleObj>
          </a:graphicData>
        </a:graphic>
      </p:graphicFrame>
      <p:sp>
        <p:nvSpPr>
          <p:cNvPr id="3077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Class loader puts byte codes in memory</a:t>
            </a:r>
          </a:p>
        </p:txBody>
      </p:sp>
      <p:sp>
        <p:nvSpPr>
          <p:cNvPr id="3075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46E54B9-1494-45DA-A671-0D60CB92B44C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307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7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Phase 4: Verify</a:t>
            </a:r>
          </a:p>
        </p:txBody>
      </p:sp>
      <p:graphicFrame>
        <p:nvGraphicFramePr>
          <p:cNvPr id="4098" name="Object 10"/>
          <p:cNvGraphicFramePr>
            <a:graphicFrameLocks noChangeAspect="1"/>
          </p:cNvGraphicFramePr>
          <p:nvPr>
            <p:ph sz="half" idx="1"/>
          </p:nvPr>
        </p:nvGraphicFramePr>
        <p:xfrm>
          <a:off x="3062288" y="1916113"/>
          <a:ext cx="3405187" cy="1981200"/>
        </p:xfrm>
        <a:graphic>
          <a:graphicData uri="http://schemas.openxmlformats.org/presentationml/2006/ole">
            <p:oleObj spid="_x0000_s4098" name="图片" r:id="rId3" imgW="3438360" imgH="2000160" progId="Word.Picture.8">
              <p:embed/>
            </p:oleObj>
          </a:graphicData>
        </a:graphic>
      </p:graphicFrame>
      <p:sp>
        <p:nvSpPr>
          <p:cNvPr id="4101" name="Rectangle 7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Byte code verifier confirms that all byte codes are valid and do not violate Java’s security restrictions</a:t>
            </a:r>
          </a:p>
        </p:txBody>
      </p:sp>
      <p:sp>
        <p:nvSpPr>
          <p:cNvPr id="4099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601615-A16B-4E01-95B5-C119C7D0A88A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410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Phase 5: Execute</a:t>
            </a:r>
          </a:p>
        </p:txBody>
      </p:sp>
      <p:graphicFrame>
        <p:nvGraphicFramePr>
          <p:cNvPr id="5122" name="Object 10"/>
          <p:cNvGraphicFramePr>
            <a:graphicFrameLocks noChangeAspect="1"/>
          </p:cNvGraphicFramePr>
          <p:nvPr>
            <p:ph sz="half" idx="1"/>
          </p:nvPr>
        </p:nvGraphicFramePr>
        <p:xfrm>
          <a:off x="3062288" y="1916113"/>
          <a:ext cx="3405187" cy="1981200"/>
        </p:xfrm>
        <a:graphic>
          <a:graphicData uri="http://schemas.openxmlformats.org/presentationml/2006/ole">
            <p:oleObj spid="_x0000_s5122" name="图片" r:id="rId3" imgW="3438360" imgH="2000160" progId="Word.Picture.8">
              <p:embed/>
            </p:oleObj>
          </a:graphicData>
        </a:graphic>
      </p:graphicFrame>
      <p:sp>
        <p:nvSpPr>
          <p:cNvPr id="5125" name="Rectangle 7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Interpreter reads byte codes and translates them into a language that the computer can understand, possibly storing data values as the program executes</a:t>
            </a:r>
          </a:p>
        </p:txBody>
      </p:sp>
      <p:sp>
        <p:nvSpPr>
          <p:cNvPr id="5123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F7579C2-BCAB-4805-88FB-0A9EDE696F99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512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structure of J2SDK 1.4</a:t>
            </a:r>
          </a:p>
        </p:txBody>
      </p:sp>
      <p:pic>
        <p:nvPicPr>
          <p:cNvPr id="78852" name="Picture 13" descr="j2se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312" y="2209800"/>
            <a:ext cx="4352925" cy="3276600"/>
          </a:xfrm>
          <a:noFill/>
        </p:spPr>
      </p:pic>
      <p:sp>
        <p:nvSpPr>
          <p:cNvPr id="7885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A1E332-1AEA-4F98-AE23-63DBA0ED8046}" type="slidenum">
              <a:rPr lang="en-US" altLang="zh-CN"/>
              <a:pPr/>
              <a:t>73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Files and directories</a:t>
            </a:r>
          </a:p>
        </p:txBody>
      </p:sp>
      <p:pic>
        <p:nvPicPr>
          <p:cNvPr id="79876" name="Picture 1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15105" y="2406713"/>
            <a:ext cx="2343477" cy="1000000"/>
          </a:xfrm>
        </p:spPr>
      </p:pic>
      <p:pic>
        <p:nvPicPr>
          <p:cNvPr id="79877" name="Picture 1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841875" y="2323037"/>
            <a:ext cx="4006850" cy="1167352"/>
          </a:xfrm>
        </p:spPr>
      </p:pic>
      <p:sp>
        <p:nvSpPr>
          <p:cNvPr id="79878" name="Rectangle 14"/>
          <p:cNvSpPr>
            <a:spLocks noGrp="1" noChangeArrowheads="1"/>
          </p:cNvSpPr>
          <p:nvPr>
            <p:ph type="body" sz="half" idx="3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Development files and directories</a:t>
            </a:r>
          </a:p>
          <a:p>
            <a:pPr eaLnBrk="1" hangingPunct="1"/>
            <a:r>
              <a:rPr lang="en-US" altLang="zh-CN" sz="2200" smtClean="0"/>
              <a:t>Additional files and directories</a:t>
            </a:r>
          </a:p>
        </p:txBody>
      </p:sp>
      <p:sp>
        <p:nvSpPr>
          <p:cNvPr id="79874" name="灯片编号占位符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35B82E-3BB0-40A7-95C3-B0356A7D615C}" type="slidenum">
              <a:rPr lang="en-US" altLang="zh-CN"/>
              <a:pPr/>
              <a:t>74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How to run HelloWorld?</a:t>
            </a:r>
          </a:p>
        </p:txBody>
      </p:sp>
      <p:sp>
        <p:nvSpPr>
          <p:cNvPr id="80900" name="Rectangle 1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Set path</a:t>
            </a:r>
          </a:p>
          <a:p>
            <a:pPr eaLnBrk="1" hangingPunct="1"/>
            <a:r>
              <a:rPr lang="en-US" altLang="zh-CN" smtClean="0"/>
              <a:t>Compile</a:t>
            </a:r>
          </a:p>
          <a:p>
            <a:pPr eaLnBrk="1" hangingPunct="1"/>
            <a:r>
              <a:rPr lang="en-US" altLang="zh-CN" smtClean="0"/>
              <a:t>Run</a:t>
            </a:r>
          </a:p>
        </p:txBody>
      </p:sp>
      <p:sp>
        <p:nvSpPr>
          <p:cNvPr id="8089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E817AD-4B59-4D82-BFB9-6AAA48B5D3CC}" type="slidenum">
              <a:rPr lang="en-US" altLang="zh-CN"/>
              <a:pPr/>
              <a:t>75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Set path</a:t>
            </a:r>
          </a:p>
        </p:txBody>
      </p:sp>
      <p:graphicFrame>
        <p:nvGraphicFramePr>
          <p:cNvPr id="6146" name="Object 16"/>
          <p:cNvGraphicFramePr>
            <a:graphicFrameLocks noChangeAspect="1"/>
          </p:cNvGraphicFramePr>
          <p:nvPr>
            <p:ph idx="1"/>
          </p:nvPr>
        </p:nvGraphicFramePr>
        <p:xfrm>
          <a:off x="1436688" y="2279650"/>
          <a:ext cx="7496175" cy="3136900"/>
        </p:xfrm>
        <a:graphic>
          <a:graphicData uri="http://schemas.openxmlformats.org/presentationml/2006/ole">
            <p:oleObj spid="_x0000_s6146" name="图片" r:id="rId3" imgW="8771393" imgH="3669871" progId="Word.Picture.8">
              <p:embed/>
            </p:oleObj>
          </a:graphicData>
        </a:graphic>
      </p:graphicFrame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2830A7-EAEF-4E08-B905-6D5EA65C8831}" type="slidenum">
              <a:rPr lang="en-US" altLang="zh-CN"/>
              <a:pPr/>
              <a:t>76</a:t>
            </a:fld>
            <a:endParaRPr lang="en-US" altLang="zh-CN"/>
          </a:p>
        </p:txBody>
      </p:sp>
      <p:sp>
        <p:nvSpPr>
          <p:cNvPr id="614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Compile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javac HelloWorld.java</a:t>
            </a:r>
          </a:p>
        </p:txBody>
      </p:sp>
      <p:sp>
        <p:nvSpPr>
          <p:cNvPr id="8192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751073-85BD-4396-BB48-50413068B7A4}" type="slidenum">
              <a:rPr lang="en-US" altLang="zh-CN"/>
              <a:pPr/>
              <a:t>77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Run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HelloWorld</a:t>
            </a:r>
          </a:p>
        </p:txBody>
      </p:sp>
      <p:sp>
        <p:nvSpPr>
          <p:cNvPr id="829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201048-9859-46D0-98F5-609BC53379DB}" type="slidenum">
              <a:rPr lang="en-US" altLang="zh-CN"/>
              <a:pPr/>
              <a:t>78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14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Basic tools</a:t>
            </a:r>
          </a:p>
        </p:txBody>
      </p:sp>
      <p:graphicFrame>
        <p:nvGraphicFramePr>
          <p:cNvPr id="271505" name="Group 145"/>
          <p:cNvGraphicFramePr>
            <a:graphicFrameLocks noGrp="1"/>
          </p:cNvGraphicFramePr>
          <p:nvPr>
            <p:ph type="tbl" idx="1"/>
          </p:nvPr>
        </p:nvGraphicFramePr>
        <p:xfrm>
          <a:off x="684213" y="1916113"/>
          <a:ext cx="8164512" cy="4114801"/>
        </p:xfrm>
        <a:graphic>
          <a:graphicData uri="http://schemas.openxmlformats.org/drawingml/2006/table">
            <a:tbl>
              <a:tblPr/>
              <a:tblGrid>
                <a:gridCol w="1727200"/>
                <a:gridCol w="6437312"/>
              </a:tblGrid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javac </a:t>
                      </a:r>
                      <a:endParaRPr kumimoji="0" lang="en-US" altLang="zh-CN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The compiler for the Java programming language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java </a:t>
                      </a:r>
                      <a:endParaRPr kumimoji="0" lang="en-US" altLang="zh-CN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The launcher for Java applications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javadoc </a:t>
                      </a:r>
                      <a:endParaRPr kumimoji="0" lang="en-US" altLang="zh-CN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API documentation generator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appletviewer </a:t>
                      </a:r>
                      <a:endParaRPr kumimoji="0" lang="en-US" altLang="zh-CN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Run and debug applets without a web browser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jar </a:t>
                      </a:r>
                      <a:endParaRPr kumimoji="0" lang="en-US" altLang="zh-CN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Manage Java Archive (JAR) files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jdb </a:t>
                      </a:r>
                      <a:endParaRPr kumimoji="0" lang="en-US" altLang="zh-CN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The Java Debugger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javah </a:t>
                      </a:r>
                      <a:endParaRPr kumimoji="0" lang="en-US" altLang="zh-CN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C header and stub generator. Used to write native methods.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javap </a:t>
                      </a:r>
                      <a:endParaRPr kumimoji="0" lang="en-US" altLang="zh-CN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Class file disassembler 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extcheck </a:t>
                      </a:r>
                      <a:endParaRPr kumimoji="0" lang="en-US" altLang="zh-CN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Utility to detect Jar conflicts 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9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35810A-4E0E-4E2B-8E4F-6A73A91A5B86}" type="slidenum">
              <a:rPr lang="en-US" altLang="zh-CN"/>
              <a:pPr/>
              <a:t>79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Java’s creator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CN" sz="2200" smtClean="0"/>
              <a:t>Java is a programming language and enviroment whose original name was Oak and developed as a part of the Green project at Sun started by James Gosling. </a:t>
            </a:r>
          </a:p>
        </p:txBody>
      </p:sp>
      <p:pic>
        <p:nvPicPr>
          <p:cNvPr id="17413" name="Picture 5" descr="James Gosl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5175" y="2611438"/>
            <a:ext cx="2000250" cy="2724150"/>
          </a:xfrm>
          <a:noFill/>
        </p:spPr>
      </p:pic>
      <p:sp>
        <p:nvSpPr>
          <p:cNvPr id="17410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142CAE66-EAAB-41AC-9C41-F9BD2F88F8F6}" type="slidenum">
              <a:rPr lang="en-US" altLang="zh-CN"/>
              <a:pPr/>
              <a:t>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Run HelloWorld</a:t>
            </a: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javac HelloWorld.java</a:t>
            </a:r>
          </a:p>
          <a:p>
            <a:pPr eaLnBrk="1" hangingPunct="1"/>
            <a:r>
              <a:rPr lang="en-US" altLang="zh-CN" smtClean="0"/>
              <a:t>java HelloWorld</a:t>
            </a:r>
          </a:p>
          <a:p>
            <a:pPr eaLnBrk="1" hangingPunct="1"/>
            <a:r>
              <a:rPr lang="en-US" altLang="zh-CN" smtClean="0"/>
              <a:t>Output: </a:t>
            </a:r>
          </a:p>
          <a:p>
            <a:pPr lvl="1" eaLnBrk="1" hangingPunct="1"/>
            <a:r>
              <a:rPr lang="en-US" altLang="zh-CN" smtClean="0"/>
              <a:t>Hello World!</a:t>
            </a:r>
          </a:p>
        </p:txBody>
      </p:sp>
      <p:sp>
        <p:nvSpPr>
          <p:cNvPr id="849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1C2902-1B6C-4948-AD3A-A75E4D58511E}" type="slidenum">
              <a:rPr lang="en-US" altLang="zh-CN"/>
              <a:pPr/>
              <a:t>80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Use Eclipse to run HelloWorld</a:t>
            </a:r>
          </a:p>
        </p:txBody>
      </p:sp>
      <p:pic>
        <p:nvPicPr>
          <p:cNvPr id="86020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231" y="1447800"/>
            <a:ext cx="6625087" cy="4800600"/>
          </a:xfrm>
          <a:noFill/>
        </p:spPr>
      </p:pic>
      <p:sp>
        <p:nvSpPr>
          <p:cNvPr id="860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32EAB9-6720-4CA7-A733-EAA88B0EEBB7}" type="slidenum">
              <a:rPr lang="en-US" altLang="zh-CN"/>
              <a:pPr/>
              <a:t>81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Use NetBeans to run HelloWorld</a:t>
            </a:r>
          </a:p>
        </p:txBody>
      </p:sp>
      <p:pic>
        <p:nvPicPr>
          <p:cNvPr id="8704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335" y="1447800"/>
            <a:ext cx="6794879" cy="4800600"/>
          </a:xfrm>
          <a:noFill/>
        </p:spPr>
      </p:pic>
      <p:sp>
        <p:nvSpPr>
          <p:cNvPr id="870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59E135-9380-4301-A8F8-32C029669763}" type="slidenum">
              <a:rPr lang="en-US" altLang="zh-CN"/>
              <a:pPr/>
              <a:t>82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Brief summary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Write the first Java program</a:t>
            </a:r>
          </a:p>
          <a:p>
            <a:pPr eaLnBrk="1" hangingPunct="1"/>
            <a:r>
              <a:rPr lang="en-US" altLang="zh-CN" smtClean="0"/>
              <a:t>Run the first Java program</a:t>
            </a:r>
          </a:p>
          <a:p>
            <a:pPr eaLnBrk="1" hangingPunct="1"/>
            <a:r>
              <a:rPr lang="en-US" altLang="zh-CN" smtClean="0"/>
              <a:t>Get the usage of JDK</a:t>
            </a:r>
          </a:p>
        </p:txBody>
      </p:sp>
      <p:sp>
        <p:nvSpPr>
          <p:cNvPr id="880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E5EB3F-6215-46E9-8FE4-F21E4D9507F3}" type="slidenum">
              <a:rPr lang="en-US" altLang="zh-CN"/>
              <a:pPr/>
              <a:t>83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vs. other languages</a:t>
            </a:r>
          </a:p>
        </p:txBody>
      </p:sp>
      <p:sp>
        <p:nvSpPr>
          <p:cNvPr id="89091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vs. C++</a:t>
            </a:r>
          </a:p>
        </p:txBody>
      </p:sp>
      <p:sp>
        <p:nvSpPr>
          <p:cNvPr id="9011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mtClean="0"/>
              <a:t>Just class</a:t>
            </a:r>
          </a:p>
          <a:p>
            <a:pPr eaLnBrk="1" hangingPunct="1"/>
            <a:r>
              <a:rPr lang="en-US" altLang="zh-CN" smtClean="0"/>
              <a:t>Multiple inheritance</a:t>
            </a:r>
          </a:p>
          <a:p>
            <a:pPr eaLnBrk="1" hangingPunct="1"/>
            <a:r>
              <a:rPr lang="en-US" altLang="zh-CN" smtClean="0"/>
              <a:t>Pointer</a:t>
            </a:r>
          </a:p>
          <a:p>
            <a:pPr eaLnBrk="1" hangingPunct="1"/>
            <a:r>
              <a:rPr lang="en-US" altLang="zh-CN" smtClean="0"/>
              <a:t>goto</a:t>
            </a:r>
          </a:p>
          <a:p>
            <a:pPr eaLnBrk="1" hangingPunct="1"/>
            <a:r>
              <a:rPr lang="en-US" altLang="zh-CN" smtClean="0"/>
              <a:t>Thread</a:t>
            </a:r>
          </a:p>
          <a:p>
            <a:pPr eaLnBrk="1" hangingPunct="1"/>
            <a:r>
              <a:rPr lang="en-US" altLang="zh-CN" smtClean="0"/>
              <a:t>Interface</a:t>
            </a:r>
          </a:p>
          <a:p>
            <a:pPr eaLnBrk="1" hangingPunct="1"/>
            <a:r>
              <a:rPr lang="en-US" altLang="zh-CN" smtClean="0"/>
              <a:t>char - unicode</a:t>
            </a:r>
          </a:p>
          <a:p>
            <a:pPr eaLnBrk="1" hangingPunct="1"/>
            <a:r>
              <a:rPr lang="en-US" altLang="zh-CN" smtClean="0"/>
              <a:t>/** - program documentation</a:t>
            </a:r>
          </a:p>
        </p:txBody>
      </p:sp>
      <p:sp>
        <p:nvSpPr>
          <p:cNvPr id="901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B580A7-B36D-4E23-93B6-6BA0E060B1F3}" type="slidenum">
              <a:rPr lang="en-US" altLang="zh-CN"/>
              <a:pPr/>
              <a:t>85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vs. C#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C# is temporarily not a cross-platform solution</a:t>
            </a:r>
          </a:p>
          <a:p>
            <a:pPr eaLnBrk="1" hangingPunct="1"/>
            <a:r>
              <a:rPr lang="en-US" altLang="zh-CN" smtClean="0"/>
              <a:t>C# bears unmistakable similarities to Java</a:t>
            </a:r>
          </a:p>
        </p:txBody>
      </p:sp>
      <p:sp>
        <p:nvSpPr>
          <p:cNvPr id="9113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A7F2FB-894F-4D86-89AB-44D7990E25CF}" type="slidenum">
              <a:rPr lang="en-US" altLang="zh-CN"/>
              <a:pPr/>
              <a:t>86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Summary</a:t>
            </a:r>
          </a:p>
        </p:txBody>
      </p:sp>
      <p:sp>
        <p:nvSpPr>
          <p:cNvPr id="92163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62000" indent="-762000" eaLnBrk="1" hangingPunct="1"/>
            <a:r>
              <a:rPr lang="en-US" altLang="zh-CN" smtClean="0"/>
              <a:t>Java’s past, present and future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Developed by SUN</a:t>
            </a:r>
          </a:p>
          <a:p>
            <a:pPr eaLnBrk="1" hangingPunct="1"/>
            <a:r>
              <a:rPr lang="en-US" altLang="zh-CN" smtClean="0"/>
              <a:t>Created by James Gosling</a:t>
            </a:r>
          </a:p>
          <a:p>
            <a:pPr eaLnBrk="1" hangingPunct="1"/>
            <a:r>
              <a:rPr lang="en-US" altLang="zh-CN" smtClean="0"/>
              <a:t>“Write once, run anywhere”</a:t>
            </a:r>
          </a:p>
        </p:txBody>
      </p:sp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F3C138-CE83-4664-8B02-293A5D5589FD}" type="slidenum">
              <a:rPr lang="en-US" altLang="zh-CN"/>
              <a:pPr/>
              <a:t>88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What is Java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An graceful O-O language</a:t>
            </a:r>
          </a:p>
          <a:p>
            <a:pPr eaLnBrk="1" hangingPunct="1"/>
            <a:r>
              <a:rPr lang="en-US" altLang="zh-CN" smtClean="0"/>
              <a:t>Small, simple and portable</a:t>
            </a:r>
          </a:p>
        </p:txBody>
      </p:sp>
      <p:sp>
        <p:nvSpPr>
          <p:cNvPr id="9421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1150B1-DF6F-4139-A779-6980F299C011}" type="slidenum">
              <a:rPr lang="en-US" altLang="zh-CN"/>
              <a:pPr/>
              <a:t>89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Java’s initial goal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Java’s goals at that time were to be small, fast, efficient, and easily portable to a wide range of hardware devices. </a:t>
            </a:r>
          </a:p>
          <a:p>
            <a:pPr eaLnBrk="1" hangingPunct="1"/>
            <a:r>
              <a:rPr lang="en-US" altLang="zh-CN" smtClean="0"/>
              <a:t>It is those same goals that made Java an ideal language for distributing executable programs via the World Wide Web. </a:t>
            </a:r>
          </a:p>
          <a:p>
            <a:pPr eaLnBrk="1" hangingPunct="1"/>
            <a:r>
              <a:rPr lang="en-US" altLang="zh-CN" smtClean="0"/>
              <a:t>“Write once, run anywhere!”</a:t>
            </a:r>
          </a:p>
        </p:txBody>
      </p:sp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>
            <a:normAutofit/>
          </a:bodyPr>
          <a:lstStyle/>
          <a:p>
            <a:fld id="{88FD0AF0-56A8-4E35-942F-A74C555841C0}" type="slidenum">
              <a:rPr lang="en-US" altLang="zh-CN"/>
              <a:pPr/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Java’s features</a:t>
            </a:r>
          </a:p>
        </p:txBody>
      </p:sp>
      <p:sp>
        <p:nvSpPr>
          <p:cNvPr id="952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Dynamic, Multithread, High performance, Interpreted, Portable, Architecture-neutral, Secure, Robust, Distributed, O-O, Simple</a:t>
            </a:r>
          </a:p>
        </p:txBody>
      </p:sp>
      <p:sp>
        <p:nvSpPr>
          <p:cNvPr id="952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DEFC77-1AF4-4595-9C68-5C790E3C36C9}" type="slidenum">
              <a:rPr lang="en-US" altLang="zh-CN"/>
              <a:pPr/>
              <a:t>90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program types of Java</a:t>
            </a:r>
          </a:p>
        </p:txBody>
      </p:sp>
      <p:sp>
        <p:nvSpPr>
          <p:cNvPr id="962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Application</a:t>
            </a:r>
          </a:p>
          <a:p>
            <a:pPr eaLnBrk="1" hangingPunct="1"/>
            <a:r>
              <a:rPr lang="en-US" altLang="zh-CN" smtClean="0"/>
              <a:t>Applet</a:t>
            </a:r>
          </a:p>
          <a:p>
            <a:pPr eaLnBrk="1" hangingPunct="1"/>
            <a:r>
              <a:rPr lang="en-US" altLang="zh-CN" smtClean="0"/>
              <a:t>JavaBeans</a:t>
            </a:r>
          </a:p>
          <a:p>
            <a:pPr eaLnBrk="1" hangingPunct="1"/>
            <a:r>
              <a:rPr lang="en-US" altLang="zh-CN" smtClean="0"/>
              <a:t>Enterprise JavaBeans</a:t>
            </a:r>
          </a:p>
        </p:txBody>
      </p:sp>
      <p:sp>
        <p:nvSpPr>
          <p:cNvPr id="9625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4B9F19-E615-4C50-B1F3-D8AE42F8902A}" type="slidenum">
              <a:rPr lang="en-US" altLang="zh-CN"/>
              <a:pPr/>
              <a:t>91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Development tools</a:t>
            </a:r>
          </a:p>
        </p:txBody>
      </p:sp>
      <p:sp>
        <p:nvSpPr>
          <p:cNvPr id="9728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mtClean="0"/>
              <a:t>JBuilder</a:t>
            </a:r>
          </a:p>
          <a:p>
            <a:pPr eaLnBrk="1" hangingPunct="1"/>
            <a:r>
              <a:rPr lang="en-US" altLang="zh-CN" smtClean="0"/>
              <a:t>Visual Age for Java</a:t>
            </a:r>
          </a:p>
          <a:p>
            <a:pPr eaLnBrk="1" hangingPunct="1"/>
            <a:r>
              <a:rPr lang="en-US" altLang="zh-CN" smtClean="0"/>
              <a:t>JDeveloper</a:t>
            </a:r>
          </a:p>
          <a:p>
            <a:pPr eaLnBrk="1" hangingPunct="1"/>
            <a:r>
              <a:rPr lang="en-US" altLang="zh-CN" smtClean="0"/>
              <a:t>IntelliJ</a:t>
            </a:r>
          </a:p>
          <a:p>
            <a:pPr eaLnBrk="1" hangingPunct="1"/>
            <a:r>
              <a:rPr lang="en-US" altLang="zh-CN" smtClean="0"/>
              <a:t>Eclipse</a:t>
            </a:r>
          </a:p>
          <a:p>
            <a:pPr eaLnBrk="1" hangingPunct="1"/>
            <a:r>
              <a:rPr lang="en-US" altLang="zh-CN" smtClean="0"/>
              <a:t>Netbeans</a:t>
            </a:r>
          </a:p>
          <a:p>
            <a:pPr eaLnBrk="1" hangingPunct="1"/>
            <a:r>
              <a:rPr lang="en-US" altLang="zh-CN" smtClean="0"/>
              <a:t>Jcreator</a:t>
            </a:r>
          </a:p>
          <a:p>
            <a:pPr eaLnBrk="1" hangingPunct="1"/>
            <a:r>
              <a:rPr lang="en-US" altLang="zh-CN" smtClean="0"/>
              <a:t>Notepad, textpad</a:t>
            </a:r>
          </a:p>
        </p:txBody>
      </p:sp>
      <p:sp>
        <p:nvSpPr>
          <p:cNvPr id="972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46E3B06-4949-440A-97E5-657AE813BF15}" type="slidenum">
              <a:rPr lang="en-US" altLang="zh-CN"/>
              <a:pPr/>
              <a:t>92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first Java program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Hello World</a:t>
            </a:r>
          </a:p>
        </p:txBody>
      </p:sp>
      <p:sp>
        <p:nvSpPr>
          <p:cNvPr id="9830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35410C-0676-4EBB-A535-91D599C50B79}" type="slidenum">
              <a:rPr lang="en-US" altLang="zh-CN"/>
              <a:pPr/>
              <a:t>93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vs. other languages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Java vs. C#</a:t>
            </a:r>
          </a:p>
          <a:p>
            <a:pPr eaLnBrk="1" hangingPunct="1"/>
            <a:r>
              <a:rPr lang="en-US" altLang="zh-CN" smtClean="0"/>
              <a:t>Java vs. C++</a:t>
            </a:r>
          </a:p>
        </p:txBody>
      </p:sp>
      <p:sp>
        <p:nvSpPr>
          <p:cNvPr id="9933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2F55AE-8CCA-49C0-9F0A-614CAB38038F}" type="slidenum">
              <a:rPr lang="en-US" altLang="zh-CN"/>
              <a:pPr/>
              <a:t>94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Exercise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Write HelloWorld program</a:t>
            </a:r>
          </a:p>
          <a:p>
            <a:pPr eaLnBrk="1" hangingPunct="1"/>
            <a:r>
              <a:rPr lang="en-US" altLang="zh-CN" smtClean="0"/>
              <a:t>Run in JDK</a:t>
            </a:r>
          </a:p>
          <a:p>
            <a:pPr eaLnBrk="1" hangingPunct="1"/>
            <a:r>
              <a:rPr lang="en-US" altLang="zh-CN" smtClean="0"/>
              <a:t>Run in Eclipse/Netbeans</a:t>
            </a:r>
          </a:p>
        </p:txBody>
      </p:sp>
      <p:sp>
        <p:nvSpPr>
          <p:cNvPr id="1003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02EC39-434A-4A30-9EA3-2438DC7A1846}" type="slidenum">
              <a:rPr lang="en-US" altLang="zh-CN"/>
              <a:pPr/>
              <a:t>95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Thanks!</a:t>
            </a:r>
          </a:p>
        </p:txBody>
      </p:sp>
      <p:sp>
        <p:nvSpPr>
          <p:cNvPr id="101379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449263" lvl="1" indent="0" eaLnBrk="1" hangingPunct="1">
              <a:buFont typeface="Wingdings" pitchFamily="2" charset="2"/>
              <a:buNone/>
            </a:pPr>
            <a:r>
              <a:rPr lang="en-US" altLang="zh-CN" dirty="0" smtClean="0"/>
              <a:t>http://10.10.10.95</a:t>
            </a:r>
          </a:p>
          <a:p>
            <a:pPr marL="449263" lvl="1" indent="0" eaLnBrk="1" hangingPunct="1">
              <a:buFont typeface="Wingdings" pitchFamily="2" charset="2"/>
              <a:buNone/>
            </a:pPr>
            <a:r>
              <a:rPr lang="en-US" altLang="zh-CN" dirty="0" smtClean="0">
                <a:hlinkClick r:id="rId2"/>
              </a:rPr>
              <a:t>hpnkanimba@iprcsouth.ac.rw</a:t>
            </a:r>
            <a:endParaRPr lang="en-US" altLang="zh-CN" dirty="0" smtClean="0"/>
          </a:p>
          <a:p>
            <a:pPr marL="449263" lvl="1" indent="0" eaLnBrk="1" hangingPunct="1">
              <a:buFont typeface="Wingdings" pitchFamily="2" charset="2"/>
              <a:buNone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459</TotalTime>
  <Words>1483</Words>
  <Application>Microsoft Office PowerPoint</Application>
  <PresentationFormat>On-screen Show (4:3)</PresentationFormat>
  <Paragraphs>452</Paragraphs>
  <Slides>96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8" baseType="lpstr">
      <vt:lpstr>Solstice</vt:lpstr>
      <vt:lpstr>图片</vt:lpstr>
      <vt:lpstr>Object Oriented programming using Java  Chapter1 – An Introduction to Java</vt:lpstr>
      <vt:lpstr>Outline</vt:lpstr>
      <vt:lpstr>Java’s Past, Present and Future</vt:lpstr>
      <vt:lpstr>Computer Organization</vt:lpstr>
      <vt:lpstr>Programming languages</vt:lpstr>
      <vt:lpstr>Some representative languages</vt:lpstr>
      <vt:lpstr>Who develops Java?</vt:lpstr>
      <vt:lpstr>Java’s creator</vt:lpstr>
      <vt:lpstr>Java’s initial goal</vt:lpstr>
      <vt:lpstr>Java’s future</vt:lpstr>
      <vt:lpstr>Brief summary</vt:lpstr>
      <vt:lpstr>What is Java</vt:lpstr>
      <vt:lpstr>A graceful O-O language</vt:lpstr>
      <vt:lpstr>Small, simple and portable</vt:lpstr>
      <vt:lpstr>Full-fledged language</vt:lpstr>
      <vt:lpstr>Brief summary</vt:lpstr>
      <vt:lpstr>Java’s Features</vt:lpstr>
      <vt:lpstr>Simple</vt:lpstr>
      <vt:lpstr>Object-Oriented</vt:lpstr>
      <vt:lpstr>Distributed</vt:lpstr>
      <vt:lpstr>Robust</vt:lpstr>
      <vt:lpstr>Secure</vt:lpstr>
      <vt:lpstr>Architecture-neutral</vt:lpstr>
      <vt:lpstr>Portable</vt:lpstr>
      <vt:lpstr>Interpreted</vt:lpstr>
      <vt:lpstr>High performance</vt:lpstr>
      <vt:lpstr>Multithread</vt:lpstr>
      <vt:lpstr>Dynamic</vt:lpstr>
      <vt:lpstr>Brief summary</vt:lpstr>
      <vt:lpstr>Why Learn Java?</vt:lpstr>
      <vt:lpstr>Platform-independent</vt:lpstr>
      <vt:lpstr>Object-Oriented</vt:lpstr>
      <vt:lpstr>Easy to learn</vt:lpstr>
      <vt:lpstr>Brief summary</vt:lpstr>
      <vt:lpstr>The Types of Java Programs</vt:lpstr>
      <vt:lpstr>Java Application</vt:lpstr>
      <vt:lpstr>Java Applet</vt:lpstr>
      <vt:lpstr>Java Servlet</vt:lpstr>
      <vt:lpstr>JavaBeans</vt:lpstr>
      <vt:lpstr>Enterprise JavaBeans</vt:lpstr>
      <vt:lpstr>Development Tools</vt:lpstr>
      <vt:lpstr>JBuilder</vt:lpstr>
      <vt:lpstr>JDeveloper</vt:lpstr>
      <vt:lpstr>Visual Age for Java</vt:lpstr>
      <vt:lpstr>BEA WebLogic Workshop</vt:lpstr>
      <vt:lpstr>Eclipse</vt:lpstr>
      <vt:lpstr>Netbeans</vt:lpstr>
      <vt:lpstr>JCreator</vt:lpstr>
      <vt:lpstr>IntelliJ</vt:lpstr>
      <vt:lpstr>Textpad &amp; Notepad</vt:lpstr>
      <vt:lpstr>Java communities</vt:lpstr>
      <vt:lpstr>Java Home</vt:lpstr>
      <vt:lpstr>Java supported companies</vt:lpstr>
      <vt:lpstr>Target version and tools</vt:lpstr>
      <vt:lpstr>How to get the software?</vt:lpstr>
      <vt:lpstr>Brief Summary</vt:lpstr>
      <vt:lpstr>The First Java Program</vt:lpstr>
      <vt:lpstr>Hello World!</vt:lpstr>
      <vt:lpstr>File</vt:lpstr>
      <vt:lpstr>Package</vt:lpstr>
      <vt:lpstr>Class</vt:lpstr>
      <vt:lpstr>Comment</vt:lpstr>
      <vt:lpstr>Method</vt:lpstr>
      <vt:lpstr>Print screen</vt:lpstr>
      <vt:lpstr>String</vt:lpstr>
      <vt:lpstr>Java environment</vt:lpstr>
      <vt:lpstr>How “hello world” runs?</vt:lpstr>
      <vt:lpstr>Phase 1: edit</vt:lpstr>
      <vt:lpstr>Phase 2: Compile</vt:lpstr>
      <vt:lpstr>Phase 3: Load</vt:lpstr>
      <vt:lpstr>Phase 4: Verify</vt:lpstr>
      <vt:lpstr>Phase 5: Execute</vt:lpstr>
      <vt:lpstr>The structure of J2SDK 1.4</vt:lpstr>
      <vt:lpstr>Files and directories</vt:lpstr>
      <vt:lpstr>How to run HelloWorld?</vt:lpstr>
      <vt:lpstr>Set path</vt:lpstr>
      <vt:lpstr>Compile</vt:lpstr>
      <vt:lpstr>Run</vt:lpstr>
      <vt:lpstr>Basic tools</vt:lpstr>
      <vt:lpstr>Run HelloWorld</vt:lpstr>
      <vt:lpstr>Use Eclipse to run HelloWorld</vt:lpstr>
      <vt:lpstr>Use NetBeans to run HelloWorld</vt:lpstr>
      <vt:lpstr>Brief summary</vt:lpstr>
      <vt:lpstr>Java vs. other languages</vt:lpstr>
      <vt:lpstr>Java vs. C++</vt:lpstr>
      <vt:lpstr>Java vs. C#</vt:lpstr>
      <vt:lpstr>Summary</vt:lpstr>
      <vt:lpstr>Java’s past, present and future</vt:lpstr>
      <vt:lpstr>What is Java</vt:lpstr>
      <vt:lpstr>Java’s features</vt:lpstr>
      <vt:lpstr>The program types of Java</vt:lpstr>
      <vt:lpstr>Development tools</vt:lpstr>
      <vt:lpstr>The first Java program</vt:lpstr>
      <vt:lpstr>Java vs. other languages</vt:lpstr>
      <vt:lpstr>Exercise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using Java  LESSON 1 – An Introduction to Java</dc:title>
  <dc:creator>patty</dc:creator>
  <cp:lastModifiedBy>EMMY</cp:lastModifiedBy>
  <cp:revision>27</cp:revision>
  <dcterms:created xsi:type="dcterms:W3CDTF">2014-03-03T06:00:45Z</dcterms:created>
  <dcterms:modified xsi:type="dcterms:W3CDTF">2015-02-25T17:09:42Z</dcterms:modified>
</cp:coreProperties>
</file>